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91" r:id="rId2"/>
    <p:sldId id="468" r:id="rId3"/>
    <p:sldId id="478" r:id="rId4"/>
    <p:sldId id="479" r:id="rId5"/>
    <p:sldId id="426" r:id="rId6"/>
    <p:sldId id="464" r:id="rId7"/>
    <p:sldId id="466" r:id="rId8"/>
    <p:sldId id="467" r:id="rId9"/>
    <p:sldId id="476" r:id="rId10"/>
    <p:sldId id="469" r:id="rId11"/>
    <p:sldId id="473" r:id="rId12"/>
    <p:sldId id="474" r:id="rId13"/>
    <p:sldId id="472" r:id="rId14"/>
    <p:sldId id="428" r:id="rId15"/>
    <p:sldId id="470" r:id="rId16"/>
    <p:sldId id="449" r:id="rId17"/>
    <p:sldId id="421" r:id="rId18"/>
    <p:sldId id="420" r:id="rId19"/>
    <p:sldId id="429" r:id="rId20"/>
    <p:sldId id="455" r:id="rId21"/>
    <p:sldId id="423" r:id="rId22"/>
    <p:sldId id="453" r:id="rId23"/>
    <p:sldId id="452" r:id="rId24"/>
    <p:sldId id="433" r:id="rId25"/>
    <p:sldId id="447" r:id="rId26"/>
    <p:sldId id="441" r:id="rId27"/>
    <p:sldId id="442" r:id="rId28"/>
    <p:sldId id="443" r:id="rId29"/>
    <p:sldId id="444" r:id="rId30"/>
    <p:sldId id="445" r:id="rId31"/>
    <p:sldId id="425" r:id="rId32"/>
    <p:sldId id="424" r:id="rId33"/>
    <p:sldId id="457" r:id="rId34"/>
    <p:sldId id="459" r:id="rId35"/>
    <p:sldId id="460" r:id="rId36"/>
    <p:sldId id="465" r:id="rId37"/>
    <p:sldId id="461" r:id="rId38"/>
    <p:sldId id="463" r:id="rId39"/>
    <p:sldId id="477" r:id="rId40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0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75958A-00AF-46B0-8B4B-7FE5567E44AC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F642C6-DA53-44C7-9F34-D291D26B55E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338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35CC9-2B1C-4AFE-B4B4-428C823CC39B}" type="slidenum">
              <a:rPr lang="es-ES" smtClean="0">
                <a:cs typeface="Arial" charset="0"/>
              </a:rPr>
              <a:pPr/>
              <a:t>3</a:t>
            </a:fld>
            <a:endParaRPr lang="es-ES" dirty="0" smtClean="0">
              <a:cs typeface="Arial" charset="0"/>
            </a:endParaRPr>
          </a:p>
        </p:txBody>
      </p:sp>
      <p:sp>
        <p:nvSpPr>
          <p:cNvPr id="32770" name="Rectangle 14"/>
          <p:cNvSpPr txBox="1">
            <a:spLocks noGrp="1" noChangeArrowheads="1"/>
          </p:cNvSpPr>
          <p:nvPr/>
        </p:nvSpPr>
        <p:spPr bwMode="auto">
          <a:xfrm>
            <a:off x="3969315" y="8829967"/>
            <a:ext cx="3039463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>
              <a:defRPr/>
            </a:pPr>
            <a:fld id="{28CCA183-7467-4B4F-B692-1B6C4F8B0903}" type="slidenum">
              <a:rPr lang="en-GB" sz="1200">
                <a:solidFill>
                  <a:srgbClr val="FFFFFF"/>
                </a:solidFill>
                <a:ea typeface="ＭＳ Ｐゴシック" pitchFamily="34" charset="-128"/>
              </a:rPr>
              <a:pPr algn="r">
                <a:defRPr/>
              </a:pPr>
              <a:t>3</a:t>
            </a:fld>
            <a:endParaRPr lang="en-GB" sz="1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557013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AR" dirty="0"/>
              <a:t>La plataforma se desarrollará sobre esta tecnología con la participación de la comunidad - gobierno, empresas privadas, instituciones académicas y de la sociedad civil - conformando una federación de "mineros" quienes  pueden afrontar el gasto de mantener el </a:t>
            </a:r>
            <a:r>
              <a:rPr lang="es-AR" i="1" dirty="0"/>
              <a:t>hardware</a:t>
            </a:r>
            <a:r>
              <a:rPr lang="es-AR" dirty="0"/>
              <a:t> necesario y serán los encargados de construir y verificar la validez de los bloques. </a:t>
            </a:r>
            <a:endParaRPr lang="es-AR" dirty="0" smtClean="0">
              <a:effectLst/>
            </a:endParaRPr>
          </a:p>
          <a:p>
            <a:pPr rtl="0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El </a:t>
            </a:r>
            <a:r>
              <a:rPr lang="es-AR" dirty="0" err="1"/>
              <a:t>Blockchain</a:t>
            </a:r>
            <a:r>
              <a:rPr lang="es-AR" dirty="0"/>
              <a:t> será público de modo tal que más allá de la federación de mineros, cualquiera podrá participar en las tareas de verificación y </a:t>
            </a:r>
            <a:r>
              <a:rPr lang="es-AR" i="1" dirty="0" err="1"/>
              <a:t>relay</a:t>
            </a:r>
            <a:r>
              <a:rPr lang="es-AR" i="1" dirty="0"/>
              <a:t>.</a:t>
            </a:r>
            <a:endParaRPr lang="es-AR" dirty="0" smtClean="0">
              <a:effectLst/>
            </a:endParaRPr>
          </a:p>
          <a:p>
            <a:pPr defTabSz="931774">
              <a:defRPr/>
            </a:pP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Se espera que la participación en la "federación de minado" no sea onerosa en </a:t>
            </a:r>
            <a:r>
              <a:rPr lang="es-AR" i="1" dirty="0"/>
              <a:t>hardware </a:t>
            </a:r>
            <a:r>
              <a:rPr lang="es-AR" dirty="0"/>
              <a:t>y consumo eléctrico. Al ser los nodos “mineros” los encargados de crear los bloques que forman la cadena, se apunta a optimizar la necesidad de cálculo, lo que repercute directamente en un ahorro de energía y equipamiento. </a:t>
            </a:r>
            <a:endParaRPr lang="es-AR" dirty="0" smtClean="0">
              <a:effectLst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F80C-B0E2-49C2-A151-E0903A259D82}" type="slidenum">
              <a:rPr lang="es-AR" smtClean="0"/>
              <a:pPr/>
              <a:t>37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874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AR" dirty="0" smtClean="0"/>
          </a:p>
          <a:p>
            <a:r>
              <a:rPr lang="es-AR" dirty="0"/>
              <a:t>Actores involucrados en la federación de minado: </a:t>
            </a:r>
            <a:r>
              <a:rPr lang="es-ES" dirty="0" smtClean="0"/>
              <a:t>Cámara Argentina de Internet (</a:t>
            </a:r>
            <a:r>
              <a:rPr lang="es-AR" dirty="0"/>
              <a:t>CABASE), </a:t>
            </a:r>
            <a:r>
              <a:rPr lang="es-ES" dirty="0" smtClean="0"/>
              <a:t>Redes de Interconexión Universitaria (</a:t>
            </a:r>
            <a:r>
              <a:rPr lang="es-AR" dirty="0"/>
              <a:t>RIU) y Secretaría Legal y Técnica.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F80C-B0E2-49C2-A151-E0903A259D82}" type="slidenum">
              <a:rPr lang="es-AR" smtClean="0"/>
              <a:pPr/>
              <a:t>38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898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A16C3-9E26-4B77-BE55-1CD07E6C28C6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92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A16C3-9E26-4B77-BE55-1CD07E6C28C6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290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74" y="4414044"/>
            <a:ext cx="5608654" cy="4185089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362600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42C6-DA53-44C7-9F34-D291D26B55E3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514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42C6-DA53-44C7-9F34-D291D26B55E3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38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74" y="4414044"/>
            <a:ext cx="5608654" cy="4185089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404560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74" y="4414044"/>
            <a:ext cx="5608654" cy="4185089"/>
          </a:xfrm>
          <a:noFill/>
          <a:ln/>
        </p:spPr>
        <p:txBody>
          <a:bodyPr/>
          <a:lstStyle/>
          <a:p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259675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AR" dirty="0"/>
              <a:t>El </a:t>
            </a:r>
            <a:r>
              <a:rPr lang="es-AR" dirty="0" err="1"/>
              <a:t>Blockchain</a:t>
            </a:r>
            <a:r>
              <a:rPr lang="es-AR" dirty="0"/>
              <a:t> tal como está concebido permitirá implementar servicios nuevos a medida que avanza el proyecto, incorporando e integrando a la sociedad civil y actores. Posibilidades del ciudadano de acceder a volúmenes cada vez mayores de información de orden público, gracias a la construcción de esta red bajo un modelo abierto, colaborativo y participativo. </a:t>
            </a:r>
            <a:endParaRPr lang="es-AR" dirty="0" smtClean="0">
              <a:effectLst/>
            </a:endParaRPr>
          </a:p>
          <a:p>
            <a:pPr rtl="0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Algunos servicios posibles de implementar:</a:t>
            </a:r>
            <a:endParaRPr lang="es-AR" dirty="0" smtClean="0">
              <a:effectLst/>
            </a:endParaRPr>
          </a:p>
          <a:p>
            <a:pPr rtl="0"/>
            <a:r>
              <a:rPr lang="es-AR" dirty="0"/>
              <a:t>●     Registro de propiedad automotor</a:t>
            </a:r>
            <a:endParaRPr lang="es-AR" dirty="0" smtClean="0">
              <a:effectLst/>
            </a:endParaRPr>
          </a:p>
          <a:p>
            <a:pPr rtl="0"/>
            <a:r>
              <a:rPr lang="es-AR" dirty="0"/>
              <a:t>●     Registro de propiedad inmueble</a:t>
            </a:r>
            <a:endParaRPr lang="es-AR" dirty="0" smtClean="0">
              <a:effectLst/>
            </a:endParaRPr>
          </a:p>
          <a:p>
            <a:pPr rtl="0"/>
            <a:r>
              <a:rPr lang="es-AR" dirty="0"/>
              <a:t>●     Registro Legajo Multipropósito (RLM)</a:t>
            </a:r>
            <a:endParaRPr lang="es-AR" dirty="0" smtClean="0">
              <a:effectLst/>
            </a:endParaRPr>
          </a:p>
          <a:p>
            <a:pPr rtl="0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En el caso de NIC Argentina, una tecnología de este tipo gracias a su propiedad de inmutabilidad, podría brindarle al ciudadano la última garantía de que la información y la administración del registro de nombres de dominio es transparente.   </a:t>
            </a:r>
            <a:endParaRPr lang="es-AR" dirty="0" smtClean="0">
              <a:effectLst/>
            </a:endParaRPr>
          </a:p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F80C-B0E2-49C2-A151-E0903A259D82}" type="slidenum">
              <a:rPr lang="es-AR" smtClean="0"/>
              <a:pPr/>
              <a:t>36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301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22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255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09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96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94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32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5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4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926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447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897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2AD6-50DF-4858-8516-57D1F1B4A642}" type="datetimeFigureOut">
              <a:rPr lang="es-AR" smtClean="0"/>
              <a:pPr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C474-859E-4555-B9A6-21B18A741F0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94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8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6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1 Rectángulo"/>
          <p:cNvSpPr/>
          <p:nvPr/>
        </p:nvSpPr>
        <p:spPr>
          <a:xfrm>
            <a:off x="0" y="10404"/>
            <a:ext cx="9144000" cy="754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XVI Congreso </a:t>
            </a:r>
            <a:r>
              <a:rPr lang="es-AR" sz="2400" b="1" dirty="0" err="1" smtClean="0"/>
              <a:t>Int</a:t>
            </a:r>
            <a:r>
              <a:rPr lang="es-AR" sz="2400" b="1" dirty="0" smtClean="0"/>
              <a:t>. </a:t>
            </a:r>
            <a:r>
              <a:rPr lang="es-AR" sz="2400" b="1" dirty="0" err="1" smtClean="0"/>
              <a:t>Inov</a:t>
            </a:r>
            <a:r>
              <a:rPr lang="es-AR" sz="2400" b="1" dirty="0" smtClean="0"/>
              <a:t>. Tecno. Informática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                 Bs. As. – Sept 2018</a:t>
            </a:r>
            <a:endParaRPr lang="es-AR" sz="2400" dirty="0"/>
          </a:p>
        </p:txBody>
      </p:sp>
      <p:pic>
        <p:nvPicPr>
          <p:cNvPr id="8" name="12 Imagen" descr="IC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6"/>
          <p:cNvSpPr txBox="1"/>
          <p:nvPr/>
        </p:nvSpPr>
        <p:spPr>
          <a:xfrm>
            <a:off x="323528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Ministerio de </a:t>
            </a:r>
            <a:r>
              <a:rPr lang="e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Modernización </a:t>
            </a:r>
            <a:r>
              <a:rPr lang="e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la Nación</a:t>
            </a:r>
          </a:p>
        </p:txBody>
      </p:sp>
    </p:spTree>
    <p:extLst>
      <p:ext uri="{BB962C8B-B14F-4D97-AF65-F5344CB8AC3E}">
        <p14:creationId xmlns:p14="http://schemas.microsoft.com/office/powerpoint/2010/main" val="27887261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220373" y="766465"/>
            <a:ext cx="84969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Desburocratizar</a:t>
            </a:r>
            <a:endParaRPr lang="es-MX" sz="1000" b="1" dirty="0" smtClean="0"/>
          </a:p>
          <a:p>
            <a:pPr>
              <a:spcAft>
                <a:spcPts val="1200"/>
              </a:spcAft>
            </a:pPr>
            <a:r>
              <a:rPr lang="es-MX" sz="3200" b="1" dirty="0" smtClean="0"/>
              <a:t>Agilizar (3.097)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Despapelizar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Documentar  Formularios Controlados.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Interoperar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3200" b="1" dirty="0" smtClean="0"/>
              <a:t>Simplificar (104)</a:t>
            </a:r>
          </a:p>
          <a:p>
            <a:pPr>
              <a:spcAft>
                <a:spcPts val="1200"/>
              </a:spcAft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4.    Revisión Normativa.</a:t>
            </a:r>
          </a:p>
          <a:p>
            <a:pPr>
              <a:spcAft>
                <a:spcPts val="1200"/>
              </a:spcAft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5.    Reingeniería de los Procesos.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chemeClr val="bg1"/>
                </a:solidFill>
                <a:latin typeface="Calibri" pitchFamily="34" charset="0"/>
              </a:rPr>
              <a:t>Agilización, Simplificación y Desburocratización de Trámites </a:t>
            </a:r>
          </a:p>
        </p:txBody>
      </p:sp>
    </p:spTree>
    <p:extLst>
      <p:ext uri="{BB962C8B-B14F-4D97-AF65-F5344CB8AC3E}">
        <p14:creationId xmlns:p14="http://schemas.microsoft.com/office/powerpoint/2010/main" val="30536361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6"/>
          <p:cNvSpPr txBox="1"/>
          <p:nvPr/>
        </p:nvSpPr>
        <p:spPr>
          <a:xfrm>
            <a:off x="594722" y="6333904"/>
            <a:ext cx="2399624" cy="35750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9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967786" y="6357659"/>
            <a:ext cx="1550100" cy="333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599258" y="6309320"/>
            <a:ext cx="7945483" cy="9797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594722" y="692696"/>
            <a:ext cx="8009726" cy="55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Algunos Principios volcados en los </a:t>
            </a:r>
            <a:r>
              <a:rPr lang="es-ES_tradnl" sz="24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Decr</a:t>
            </a:r>
            <a:r>
              <a:rPr lang="es-ES_tradnl" sz="24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: 561/16, 1265/16, 1273/16, 891/17, 892/17, </a:t>
            </a:r>
            <a:r>
              <a:rPr lang="es-ES_tradnl" sz="24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894/17, 733/18.</a:t>
            </a:r>
            <a:endParaRPr lang="es-ES_tradnl" sz="24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1- Todos los trámites del Poder Ejecutivo son digitales.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2- Once-</a:t>
            </a:r>
            <a:r>
              <a:rPr lang="es-ES_tradnl" sz="22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Only</a:t>
            </a: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 Interoperabilidad.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3- Silencio Positivo con el ciudadano e internamente. Tiempo Máximo por trámite.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4- Todo en TAD (dimos 30 días). Registros solo son creados con aprobación de JGM</a:t>
            </a:r>
            <a:r>
              <a:rPr lang="es-ES_tradnl" sz="2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_tradnl" sz="22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De un e-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Goverment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a un i-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Government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6"/>
          <p:cNvSpPr txBox="1"/>
          <p:nvPr/>
        </p:nvSpPr>
        <p:spPr>
          <a:xfrm>
            <a:off x="594722" y="6333904"/>
            <a:ext cx="2399624" cy="35750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9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967786" y="6357659"/>
            <a:ext cx="1550100" cy="333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599258" y="6309320"/>
            <a:ext cx="7945483" cy="9797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594722" y="588315"/>
            <a:ext cx="8009726" cy="567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5- </a:t>
            </a: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Plataforma de Notificaciones Fehacientes Electrónicas por TAD.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6- Trámites voluminosos van por Flujo Cerrado (</a:t>
            </a:r>
            <a:r>
              <a:rPr lang="es-ES_tradnl" sz="22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Work</a:t>
            </a: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–</a:t>
            </a:r>
            <a:r>
              <a:rPr lang="es-ES_tradnl" sz="22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Flow</a:t>
            </a: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). Reingeniería.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7- Automatización decisiones burocráticas Motores de Reglas e Inteligencia Artificial.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8- Plataforma de Autenticación Central (</a:t>
            </a:r>
            <a:r>
              <a:rPr lang="es-ES_tradnl" sz="22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Autentic.Ar</a:t>
            </a: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), para entes Públicos y Privados.</a:t>
            </a:r>
          </a:p>
          <a:p>
            <a:pPr algn="just">
              <a:lnSpc>
                <a:spcPct val="200000"/>
              </a:lnSpc>
              <a:spcBef>
                <a:spcPts val="450"/>
              </a:spcBef>
            </a:pPr>
            <a:r>
              <a:rPr lang="es-ES_tradnl" sz="2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9- Firma Digital Cloud.</a:t>
            </a:r>
          </a:p>
        </p:txBody>
      </p:sp>
      <p:sp>
        <p:nvSpPr>
          <p:cNvPr id="9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De un e-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Goverment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a un i-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Government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539552" y="610970"/>
            <a:ext cx="70044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/>
              <a:t>Interoperabilidad </a:t>
            </a:r>
            <a:r>
              <a:rPr lang="es-MX" sz="3200" b="1" dirty="0"/>
              <a:t>(</a:t>
            </a:r>
            <a:r>
              <a:rPr lang="es-MX" sz="3200" b="1" dirty="0" err="1"/>
              <a:t>Only</a:t>
            </a:r>
            <a:r>
              <a:rPr lang="es-MX" sz="3200" b="1" dirty="0"/>
              <a:t> Once</a:t>
            </a:r>
            <a:r>
              <a:rPr lang="es-MX" sz="3200" b="1" dirty="0" smtClean="0"/>
              <a:t>).</a:t>
            </a:r>
            <a:endParaRPr lang="es-MX" sz="3200" b="1" dirty="0"/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/>
              <a:t>Reingeniería.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/>
              <a:t>e- </a:t>
            </a:r>
            <a:r>
              <a:rPr lang="es-MX" sz="3200" b="1" dirty="0" err="1" smtClean="0"/>
              <a:t>Procurement</a:t>
            </a:r>
            <a:r>
              <a:rPr lang="es-MX" sz="3200" b="1" dirty="0" smtClean="0"/>
              <a:t>.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Inteligencia Artificial.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Uso nuevas tecnologías (</a:t>
            </a:r>
            <a:r>
              <a:rPr lang="es-MX" sz="32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Blockchain</a:t>
            </a: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).</a:t>
            </a:r>
            <a:endParaRPr lang="es-MX" sz="2800" b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De un e-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Goverment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a un i-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Government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61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237 Conector recto"/>
          <p:cNvCxnSpPr>
            <a:stCxn id="36" idx="2"/>
          </p:cNvCxnSpPr>
          <p:nvPr/>
        </p:nvCxnSpPr>
        <p:spPr>
          <a:xfrm>
            <a:off x="2052901" y="3257149"/>
            <a:ext cx="3404" cy="156047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239 Conector recto"/>
          <p:cNvCxnSpPr/>
          <p:nvPr/>
        </p:nvCxnSpPr>
        <p:spPr>
          <a:xfrm>
            <a:off x="1092461" y="3442321"/>
            <a:ext cx="1910708" cy="0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33 Conector recto"/>
          <p:cNvCxnSpPr/>
          <p:nvPr/>
        </p:nvCxnSpPr>
        <p:spPr>
          <a:xfrm>
            <a:off x="3820361" y="3257148"/>
            <a:ext cx="0" cy="156048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134 Conector recto"/>
          <p:cNvCxnSpPr/>
          <p:nvPr/>
        </p:nvCxnSpPr>
        <p:spPr>
          <a:xfrm>
            <a:off x="3188648" y="3442321"/>
            <a:ext cx="1441874" cy="0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135 Conector recto"/>
          <p:cNvCxnSpPr/>
          <p:nvPr/>
        </p:nvCxnSpPr>
        <p:spPr>
          <a:xfrm>
            <a:off x="5611490" y="3946288"/>
            <a:ext cx="0" cy="156048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136 Conector recto"/>
          <p:cNvCxnSpPr/>
          <p:nvPr/>
        </p:nvCxnSpPr>
        <p:spPr>
          <a:xfrm>
            <a:off x="4873571" y="4102336"/>
            <a:ext cx="1584176" cy="0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155 Conector recto"/>
          <p:cNvCxnSpPr/>
          <p:nvPr/>
        </p:nvCxnSpPr>
        <p:spPr>
          <a:xfrm>
            <a:off x="7510981" y="3222332"/>
            <a:ext cx="0" cy="156048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156 Conector recto"/>
          <p:cNvCxnSpPr/>
          <p:nvPr/>
        </p:nvCxnSpPr>
        <p:spPr>
          <a:xfrm>
            <a:off x="6736966" y="3378380"/>
            <a:ext cx="1417851" cy="0"/>
          </a:xfrm>
          <a:prstGeom prst="lin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250 Conector recto de flecha"/>
          <p:cNvCxnSpPr/>
          <p:nvPr/>
        </p:nvCxnSpPr>
        <p:spPr>
          <a:xfrm>
            <a:off x="5582985" y="3039446"/>
            <a:ext cx="7597" cy="568288"/>
          </a:xfrm>
          <a:prstGeom prst="straightConnector1">
            <a:avLst/>
          </a:prstGeom>
          <a:ln w="508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 Conector recto de flecha"/>
          <p:cNvCxnSpPr>
            <a:stCxn id="36" idx="1"/>
            <a:endCxn id="57" idx="1"/>
          </p:cNvCxnSpPr>
          <p:nvPr/>
        </p:nvCxnSpPr>
        <p:spPr>
          <a:xfrm flipV="1">
            <a:off x="1419497" y="3107479"/>
            <a:ext cx="5335400" cy="5654"/>
          </a:xfrm>
          <a:prstGeom prst="straightConnector1">
            <a:avLst/>
          </a:prstGeom>
          <a:ln w="38100">
            <a:solidFill>
              <a:schemeClr val="bg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8 Triángulo isósceles"/>
          <p:cNvSpPr/>
          <p:nvPr/>
        </p:nvSpPr>
        <p:spPr>
          <a:xfrm>
            <a:off x="1426305" y="2765125"/>
            <a:ext cx="1260000" cy="203992"/>
          </a:xfrm>
          <a:prstGeom prst="triangle">
            <a:avLst/>
          </a:prstGeom>
          <a:solidFill>
            <a:srgbClr val="16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9 Elipse"/>
          <p:cNvSpPr/>
          <p:nvPr/>
        </p:nvSpPr>
        <p:spPr>
          <a:xfrm>
            <a:off x="1444238" y="1926823"/>
            <a:ext cx="122413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76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ángulo 18"/>
          <p:cNvSpPr/>
          <p:nvPr/>
        </p:nvSpPr>
        <p:spPr>
          <a:xfrm>
            <a:off x="1419497" y="2969117"/>
            <a:ext cx="1266808" cy="288032"/>
          </a:xfrm>
          <a:prstGeom prst="rect">
            <a:avLst/>
          </a:prstGeom>
          <a:solidFill>
            <a:srgbClr val="9AA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s-E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Datos</a:t>
            </a:r>
          </a:p>
        </p:txBody>
      </p:sp>
      <p:sp>
        <p:nvSpPr>
          <p:cNvPr id="37" name="116 Triángulo isósceles"/>
          <p:cNvSpPr/>
          <p:nvPr/>
        </p:nvSpPr>
        <p:spPr>
          <a:xfrm>
            <a:off x="3188648" y="2765125"/>
            <a:ext cx="1260000" cy="203992"/>
          </a:xfrm>
          <a:prstGeom prst="triangle">
            <a:avLst/>
          </a:prstGeom>
          <a:solidFill>
            <a:srgbClr val="16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117 Triángulo isósceles"/>
          <p:cNvSpPr/>
          <p:nvPr/>
        </p:nvSpPr>
        <p:spPr>
          <a:xfrm>
            <a:off x="4983326" y="2765125"/>
            <a:ext cx="1260000" cy="203992"/>
          </a:xfrm>
          <a:prstGeom prst="triangle">
            <a:avLst/>
          </a:prstGeom>
          <a:solidFill>
            <a:srgbClr val="16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118 Triángulo isósceles"/>
          <p:cNvSpPr/>
          <p:nvPr/>
        </p:nvSpPr>
        <p:spPr>
          <a:xfrm>
            <a:off x="6736965" y="2765125"/>
            <a:ext cx="1260000" cy="203992"/>
          </a:xfrm>
          <a:prstGeom prst="triangle">
            <a:avLst/>
          </a:prstGeom>
          <a:solidFill>
            <a:srgbClr val="16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113 Elipse"/>
          <p:cNvSpPr/>
          <p:nvPr/>
        </p:nvSpPr>
        <p:spPr>
          <a:xfrm>
            <a:off x="3192239" y="1926823"/>
            <a:ext cx="122413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76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114 Elipse"/>
          <p:cNvSpPr/>
          <p:nvPr/>
        </p:nvSpPr>
        <p:spPr>
          <a:xfrm>
            <a:off x="4997963" y="1926823"/>
            <a:ext cx="122413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76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115 Elipse"/>
          <p:cNvSpPr/>
          <p:nvPr/>
        </p:nvSpPr>
        <p:spPr>
          <a:xfrm>
            <a:off x="6772829" y="1926823"/>
            <a:ext cx="122413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76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ángulo 19"/>
          <p:cNvSpPr/>
          <p:nvPr/>
        </p:nvSpPr>
        <p:spPr>
          <a:xfrm>
            <a:off x="3192238" y="2969117"/>
            <a:ext cx="1324264" cy="300064"/>
          </a:xfrm>
          <a:prstGeom prst="rect">
            <a:avLst/>
          </a:prstGeom>
          <a:solidFill>
            <a:srgbClr val="9AA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s-E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Información</a:t>
            </a:r>
          </a:p>
        </p:txBody>
      </p:sp>
      <p:sp>
        <p:nvSpPr>
          <p:cNvPr id="47" name="Rectángulo 20"/>
          <p:cNvSpPr/>
          <p:nvPr/>
        </p:nvSpPr>
        <p:spPr>
          <a:xfrm>
            <a:off x="4920184" y="2969117"/>
            <a:ext cx="1416589" cy="288032"/>
          </a:xfrm>
          <a:prstGeom prst="rect">
            <a:avLst/>
          </a:prstGeom>
          <a:solidFill>
            <a:srgbClr val="9AA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s-ES" sz="15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Conocimiento</a:t>
            </a:r>
          </a:p>
        </p:txBody>
      </p:sp>
      <p:sp>
        <p:nvSpPr>
          <p:cNvPr id="57" name="Rectángulo 21"/>
          <p:cNvSpPr/>
          <p:nvPr/>
        </p:nvSpPr>
        <p:spPr>
          <a:xfrm>
            <a:off x="6754897" y="2969116"/>
            <a:ext cx="1260000" cy="276726"/>
          </a:xfrm>
          <a:prstGeom prst="rect">
            <a:avLst/>
          </a:prstGeom>
          <a:solidFill>
            <a:srgbClr val="9AA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s-E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Inteligencia</a:t>
            </a:r>
          </a:p>
        </p:txBody>
      </p:sp>
      <p:sp>
        <p:nvSpPr>
          <p:cNvPr id="58" name="25 CuadroTexto"/>
          <p:cNvSpPr txBox="1"/>
          <p:nvPr/>
        </p:nvSpPr>
        <p:spPr>
          <a:xfrm>
            <a:off x="5089595" y="3607734"/>
            <a:ext cx="1176925" cy="33855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defTabSz="914378"/>
            <a:r>
              <a:rPr lang="es-E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Ontologías</a:t>
            </a:r>
          </a:p>
        </p:txBody>
      </p:sp>
      <p:pic>
        <p:nvPicPr>
          <p:cNvPr id="59" name="26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397" y="2071809"/>
            <a:ext cx="813818" cy="893066"/>
          </a:xfrm>
          <a:prstGeom prst="rect">
            <a:avLst/>
          </a:prstGeom>
        </p:spPr>
      </p:pic>
      <p:pic>
        <p:nvPicPr>
          <p:cNvPr id="60" name="27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72" y="2071209"/>
            <a:ext cx="606553" cy="865634"/>
          </a:xfrm>
          <a:prstGeom prst="rect">
            <a:avLst/>
          </a:prstGeom>
        </p:spPr>
      </p:pic>
      <p:sp>
        <p:nvSpPr>
          <p:cNvPr id="64" name="28 Rectángulo"/>
          <p:cNvSpPr/>
          <p:nvPr/>
        </p:nvSpPr>
        <p:spPr>
          <a:xfrm>
            <a:off x="5376050" y="2092357"/>
            <a:ext cx="201706" cy="8444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126 Rectángulo"/>
          <p:cNvSpPr/>
          <p:nvPr/>
        </p:nvSpPr>
        <p:spPr>
          <a:xfrm>
            <a:off x="5635238" y="2092357"/>
            <a:ext cx="201706" cy="8444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2" name="240 Imagen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141" y="2023338"/>
            <a:ext cx="768759" cy="890144"/>
          </a:xfrm>
          <a:prstGeom prst="rect">
            <a:avLst/>
          </a:prstGeom>
        </p:spPr>
      </p:pic>
      <p:pic>
        <p:nvPicPr>
          <p:cNvPr id="73" name="241 Imagen"/>
          <p:cNvPicPr>
            <a:picLocks noChangeAspect="1"/>
          </p:cNvPicPr>
          <p:nvPr/>
        </p:nvPicPr>
        <p:blipFill>
          <a:blip r:embed="rId6" cstate="screen">
            <a:lum brigh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31" y="3413196"/>
            <a:ext cx="612352" cy="52267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4" name="242 CuadroTexto"/>
          <p:cNvSpPr txBox="1"/>
          <p:nvPr/>
        </p:nvSpPr>
        <p:spPr>
          <a:xfrm>
            <a:off x="972841" y="3530330"/>
            <a:ext cx="2149948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 defTabSz="914378">
              <a:spcAft>
                <a:spcPts val="600"/>
              </a:spcAft>
              <a:buFont typeface="Lato Light" panose="020F0502020204030203" pitchFamily="34" charset="0"/>
              <a:buChar char="&gt;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Datos estructurados</a:t>
            </a:r>
          </a:p>
          <a:p>
            <a:pPr marL="628634" lvl="1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Transacciones</a:t>
            </a:r>
          </a:p>
          <a:p>
            <a:pPr marL="628634" lvl="1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Operaciones</a:t>
            </a:r>
          </a:p>
          <a:p>
            <a:pPr marL="628634" lvl="1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Logs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628634" lvl="1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Etc.</a:t>
            </a:r>
          </a:p>
          <a:p>
            <a:pPr marL="171446" indent="-171446" defTabSz="914378">
              <a:spcAft>
                <a:spcPts val="600"/>
              </a:spcAft>
              <a:buFont typeface="Lato Light" panose="020F0502020204030203" pitchFamily="34" charset="0"/>
              <a:buChar char="&gt;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Datos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no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estructurados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628634" lvl="1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Texto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voz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, etc.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628634" lvl="1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Redes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sociales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s-E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etc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5" name="142 CuadroTexto"/>
          <p:cNvSpPr txBox="1"/>
          <p:nvPr/>
        </p:nvSpPr>
        <p:spPr>
          <a:xfrm>
            <a:off x="3118234" y="3530330"/>
            <a:ext cx="176362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Agrupación de datos</a:t>
            </a: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Calidad de datos </a:t>
            </a: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Logística de datos</a:t>
            </a: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Indicadores</a:t>
            </a: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Scorecard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defTabSz="914378">
              <a:spcAft>
                <a:spcPts val="600"/>
              </a:spcAft>
            </a:pPr>
            <a:endParaRPr lang="es-E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6" name="143 CuadroTexto"/>
          <p:cNvSpPr txBox="1"/>
          <p:nvPr/>
        </p:nvSpPr>
        <p:spPr>
          <a:xfrm>
            <a:off x="4821815" y="4174345"/>
            <a:ext cx="1692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Dominio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y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contexto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Entidades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como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concepto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en un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dominio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Relaciones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entre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entidades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y un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dominio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171446" indent="-171446" defTabSz="9143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Regla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para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inferir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defTabSz="914378">
              <a:spcAft>
                <a:spcPts val="600"/>
              </a:spcAft>
            </a:pPr>
            <a:endParaRPr lang="es-E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77" name="Imagen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" t="27782" r="91887" b="54453"/>
          <a:stretch/>
        </p:blipFill>
        <p:spPr>
          <a:xfrm>
            <a:off x="304429" y="4654433"/>
            <a:ext cx="668412" cy="721134"/>
          </a:xfrm>
          <a:prstGeom prst="rect">
            <a:avLst/>
          </a:prstGeom>
        </p:spPr>
      </p:pic>
      <p:sp>
        <p:nvSpPr>
          <p:cNvPr id="80" name="157 CuadroTexto"/>
          <p:cNvSpPr txBox="1"/>
          <p:nvPr/>
        </p:nvSpPr>
        <p:spPr>
          <a:xfrm>
            <a:off x="6729264" y="34254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Aft>
                <a:spcPts val="600"/>
              </a:spcAft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Capacidad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para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usar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el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conocimiento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en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tiempo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real</a:t>
            </a:r>
          </a:p>
        </p:txBody>
      </p:sp>
      <p:pic>
        <p:nvPicPr>
          <p:cNvPr id="81" name="51 Image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207" y="2567619"/>
            <a:ext cx="472817" cy="472817"/>
          </a:xfrm>
          <a:prstGeom prst="rect">
            <a:avLst/>
          </a:prstGeom>
        </p:spPr>
      </p:pic>
      <p:pic>
        <p:nvPicPr>
          <p:cNvPr id="82" name="164 Image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86" y="2594473"/>
            <a:ext cx="472817" cy="472817"/>
          </a:xfrm>
          <a:prstGeom prst="rect">
            <a:avLst/>
          </a:prstGeom>
        </p:spPr>
      </p:pic>
      <p:pic>
        <p:nvPicPr>
          <p:cNvPr id="83" name="212 Image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29" y="2559185"/>
            <a:ext cx="472817" cy="472817"/>
          </a:xfrm>
          <a:prstGeom prst="rect">
            <a:avLst/>
          </a:prstGeom>
        </p:spPr>
      </p:pic>
      <p:sp>
        <p:nvSpPr>
          <p:cNvPr id="84" name="256 Rectángulo"/>
          <p:cNvSpPr/>
          <p:nvPr/>
        </p:nvSpPr>
        <p:spPr>
          <a:xfrm>
            <a:off x="223280" y="755926"/>
            <a:ext cx="889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/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Implementar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 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un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uso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integral 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de GDE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usando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datos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estructurados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 y no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  <a:cs typeface="Lato Medium" panose="020F0502020204030203" pitchFamily="34" charset="0"/>
              </a:rPr>
              <a:t>estructurados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4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De un e-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Goverment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a un i-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Government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2" name="Shape 64"/>
          <p:cNvCxnSpPr/>
          <p:nvPr/>
        </p:nvCxnSpPr>
        <p:spPr>
          <a:xfrm>
            <a:off x="143227" y="6381328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" name="Shape 66"/>
          <p:cNvSpPr txBox="1"/>
          <p:nvPr/>
        </p:nvSpPr>
        <p:spPr>
          <a:xfrm>
            <a:off x="223280" y="6424807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48" name="Shape 65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6729264" y="6373945"/>
            <a:ext cx="2066800" cy="44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7" grpId="0" animBg="1"/>
      <p:bldP spid="57" grpId="0" animBg="1"/>
      <p:bldP spid="58" grpId="0" animBg="1"/>
      <p:bldP spid="64" grpId="0" animBg="1"/>
      <p:bldP spid="65" grpId="0" animBg="1"/>
      <p:bldP spid="74" grpId="0"/>
      <p:bldP spid="75" grpId="0"/>
      <p:bldP spid="76" grpId="0"/>
      <p:bldP spid="80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445289" y="476672"/>
            <a:ext cx="867210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MX" sz="3600" b="1" dirty="0" smtClean="0"/>
              <a:t>Experiencias en Inteligencia Artificial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Búsqueda Inteligente (BORA).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Resolución de Controversias (NIC).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Auditoría Inteligente (Usuarios - </a:t>
            </a:r>
            <a:r>
              <a:rPr lang="es-MX" sz="32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Logs</a:t>
            </a: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).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Compras (Pliegos).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ENACOM (disputas), ADIFSE (Informes).</a:t>
            </a:r>
          </a:p>
        </p:txBody>
      </p:sp>
      <p:sp>
        <p:nvSpPr>
          <p:cNvPr id="9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De un e-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Goverment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a un i-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Government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61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r="5973" b="4668"/>
          <a:stretch/>
        </p:blipFill>
        <p:spPr>
          <a:xfrm>
            <a:off x="-125189" y="857250"/>
            <a:ext cx="9140992" cy="51344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3" y="1187464"/>
            <a:ext cx="4476574" cy="4409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9" y="4631520"/>
            <a:ext cx="1569204" cy="9315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6" y="2623562"/>
            <a:ext cx="936692" cy="962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04" y="3666498"/>
            <a:ext cx="915316" cy="9405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73" y="1313854"/>
            <a:ext cx="984237" cy="10113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83" y="939847"/>
            <a:ext cx="934785" cy="9605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12" y="2137803"/>
            <a:ext cx="903792" cy="9287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99" y="3890436"/>
            <a:ext cx="917727" cy="9430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54" y="1437226"/>
            <a:ext cx="917727" cy="9430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04" y="2997424"/>
            <a:ext cx="903792" cy="9287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Pentágono 11"/>
          <p:cNvSpPr/>
          <p:nvPr/>
        </p:nvSpPr>
        <p:spPr>
          <a:xfrm rot="10800000">
            <a:off x="4698342" y="1025258"/>
            <a:ext cx="739937" cy="288596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61" name="Pentágono 60"/>
          <p:cNvSpPr/>
          <p:nvPr/>
        </p:nvSpPr>
        <p:spPr>
          <a:xfrm rot="10800000">
            <a:off x="6078352" y="1409110"/>
            <a:ext cx="832436" cy="357018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62" name="Pentágono 61"/>
          <p:cNvSpPr/>
          <p:nvPr/>
        </p:nvSpPr>
        <p:spPr>
          <a:xfrm rot="10800000">
            <a:off x="6388987" y="4136715"/>
            <a:ext cx="1179716" cy="419965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3" name="CuadroTexto 12"/>
          <p:cNvSpPr txBox="1"/>
          <p:nvPr/>
        </p:nvSpPr>
        <p:spPr>
          <a:xfrm>
            <a:off x="4794273" y="1082917"/>
            <a:ext cx="7008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2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Ciudadano</a:t>
            </a:r>
            <a:endParaRPr lang="es-AR" sz="825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6209750" y="1430934"/>
            <a:ext cx="73449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sz="825" dirty="0"/>
              <a:t>Medios </a:t>
            </a:r>
          </a:p>
          <a:p>
            <a:r>
              <a:rPr lang="es-ES" sz="825" dirty="0"/>
              <a:t>de atención</a:t>
            </a:r>
            <a:endParaRPr lang="es-AR" sz="825" dirty="0"/>
          </a:p>
        </p:txBody>
      </p:sp>
      <p:sp>
        <p:nvSpPr>
          <p:cNvPr id="94" name="CuadroTexto 93"/>
          <p:cNvSpPr txBox="1"/>
          <p:nvPr/>
        </p:nvSpPr>
        <p:spPr>
          <a:xfrm>
            <a:off x="6529716" y="4193049"/>
            <a:ext cx="10823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sz="825" dirty="0"/>
              <a:t>Registrar </a:t>
            </a:r>
          </a:p>
          <a:p>
            <a:r>
              <a:rPr lang="es-ES" sz="825" dirty="0"/>
              <a:t>Consulta/ Reclamo</a:t>
            </a:r>
            <a:endParaRPr lang="es-AR" sz="825" dirty="0"/>
          </a:p>
        </p:txBody>
      </p:sp>
      <p:sp>
        <p:nvSpPr>
          <p:cNvPr id="95" name="Pentágono 94"/>
          <p:cNvSpPr/>
          <p:nvPr/>
        </p:nvSpPr>
        <p:spPr>
          <a:xfrm rot="10800000">
            <a:off x="6594561" y="2383531"/>
            <a:ext cx="1107627" cy="387432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96" name="CuadroTexto 95"/>
          <p:cNvSpPr txBox="1"/>
          <p:nvPr/>
        </p:nvSpPr>
        <p:spPr>
          <a:xfrm>
            <a:off x="6735291" y="2416929"/>
            <a:ext cx="102143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sz="825" dirty="0"/>
              <a:t>Script Python que</a:t>
            </a:r>
          </a:p>
          <a:p>
            <a:r>
              <a:rPr lang="es-ES" sz="825" dirty="0"/>
              <a:t>extrae contenido</a:t>
            </a:r>
            <a:endParaRPr lang="es-AR" sz="825" dirty="0"/>
          </a:p>
        </p:txBody>
      </p:sp>
      <p:sp>
        <p:nvSpPr>
          <p:cNvPr id="97" name="Pentágono 96"/>
          <p:cNvSpPr/>
          <p:nvPr/>
        </p:nvSpPr>
        <p:spPr>
          <a:xfrm rot="10800000">
            <a:off x="6713649" y="3209902"/>
            <a:ext cx="1229473" cy="470048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98" name="CuadroTexto 97"/>
          <p:cNvSpPr txBox="1"/>
          <p:nvPr/>
        </p:nvSpPr>
        <p:spPr>
          <a:xfrm>
            <a:off x="6854379" y="3296403"/>
            <a:ext cx="12009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sz="825" dirty="0"/>
              <a:t>Tratamiento de texto</a:t>
            </a:r>
          </a:p>
          <a:p>
            <a:r>
              <a:rPr lang="es-ES" sz="825" dirty="0"/>
              <a:t>y generación de base</a:t>
            </a:r>
            <a:endParaRPr lang="es-AR" sz="825" dirty="0"/>
          </a:p>
        </p:txBody>
      </p:sp>
      <p:sp>
        <p:nvSpPr>
          <p:cNvPr id="99" name="Pentágono 98"/>
          <p:cNvSpPr/>
          <p:nvPr/>
        </p:nvSpPr>
        <p:spPr>
          <a:xfrm>
            <a:off x="2297666" y="4793323"/>
            <a:ext cx="1532217" cy="584741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00" name="CuadroTexto 99"/>
          <p:cNvSpPr txBox="1"/>
          <p:nvPr/>
        </p:nvSpPr>
        <p:spPr>
          <a:xfrm>
            <a:off x="2315541" y="4892176"/>
            <a:ext cx="1479892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sz="825" dirty="0"/>
              <a:t>Modelo de recomendación</a:t>
            </a:r>
          </a:p>
          <a:p>
            <a:r>
              <a:rPr lang="es-ES" sz="825" dirty="0"/>
              <a:t>de soluciones, desarrollado</a:t>
            </a:r>
          </a:p>
          <a:p>
            <a:r>
              <a:rPr lang="es-ES" sz="825" dirty="0"/>
              <a:t>en Python y </a:t>
            </a:r>
            <a:r>
              <a:rPr lang="es-ES" sz="825" dirty="0" err="1"/>
              <a:t>Tensorflow</a:t>
            </a:r>
            <a:endParaRPr lang="es-AR" sz="825" dirty="0"/>
          </a:p>
        </p:txBody>
      </p:sp>
      <p:sp>
        <p:nvSpPr>
          <p:cNvPr id="101" name="Pentágono 100"/>
          <p:cNvSpPr/>
          <p:nvPr/>
        </p:nvSpPr>
        <p:spPr>
          <a:xfrm>
            <a:off x="938742" y="3829838"/>
            <a:ext cx="1532217" cy="613756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02" name="CuadroTexto 101"/>
          <p:cNvSpPr txBox="1"/>
          <p:nvPr/>
        </p:nvSpPr>
        <p:spPr>
          <a:xfrm>
            <a:off x="1017605" y="3872385"/>
            <a:ext cx="11913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AR" sz="825" dirty="0"/>
              <a:t>Almacenamiento </a:t>
            </a:r>
          </a:p>
          <a:p>
            <a:r>
              <a:rPr lang="es-AR" sz="825" dirty="0"/>
              <a:t>de recomendaciones</a:t>
            </a:r>
          </a:p>
          <a:p>
            <a:r>
              <a:rPr lang="es-AR" sz="825" dirty="0"/>
              <a:t>(Remitente - Asunto -</a:t>
            </a:r>
          </a:p>
          <a:p>
            <a:r>
              <a:rPr lang="es-AR" sz="825" dirty="0"/>
              <a:t>Cuerpo - Soluciones)</a:t>
            </a:r>
          </a:p>
        </p:txBody>
      </p:sp>
      <p:sp>
        <p:nvSpPr>
          <p:cNvPr id="103" name="Pentágono 102"/>
          <p:cNvSpPr/>
          <p:nvPr/>
        </p:nvSpPr>
        <p:spPr>
          <a:xfrm>
            <a:off x="1101696" y="2761539"/>
            <a:ext cx="1138823" cy="415061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04" name="CuadroTexto 103"/>
          <p:cNvSpPr txBox="1"/>
          <p:nvPr/>
        </p:nvSpPr>
        <p:spPr>
          <a:xfrm>
            <a:off x="1180558" y="2820851"/>
            <a:ext cx="922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AR" sz="825" dirty="0"/>
              <a:t>Plataforma web</a:t>
            </a:r>
          </a:p>
          <a:p>
            <a:r>
              <a:rPr lang="es-AR" sz="825" dirty="0"/>
              <a:t>de despliegue</a:t>
            </a:r>
          </a:p>
        </p:txBody>
      </p:sp>
      <p:sp>
        <p:nvSpPr>
          <p:cNvPr id="105" name="Pentágono 104"/>
          <p:cNvSpPr/>
          <p:nvPr/>
        </p:nvSpPr>
        <p:spPr>
          <a:xfrm>
            <a:off x="1776442" y="1677682"/>
            <a:ext cx="1138823" cy="415061"/>
          </a:xfrm>
          <a:prstGeom prst="homePlate">
            <a:avLst/>
          </a:prstGeom>
          <a:solidFill>
            <a:srgbClr val="003CB6">
              <a:alpha val="14000"/>
            </a:srgb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06" name="CuadroTexto 105"/>
          <p:cNvSpPr txBox="1"/>
          <p:nvPr/>
        </p:nvSpPr>
        <p:spPr>
          <a:xfrm>
            <a:off x="1855304" y="1736994"/>
            <a:ext cx="81144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2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Actualización</a:t>
            </a:r>
          </a:p>
          <a:p>
            <a:r>
              <a:rPr lang="es-AR" sz="82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datos ticket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6168030" y="4662769"/>
            <a:ext cx="2236382" cy="1255058"/>
          </a:xfrm>
          <a:prstGeom prst="roundRect">
            <a:avLst/>
          </a:prstGeom>
          <a:solidFill>
            <a:srgbClr val="F7F7F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grpSp>
        <p:nvGrpSpPr>
          <p:cNvPr id="107" name="Grupo 106"/>
          <p:cNvGrpSpPr/>
          <p:nvPr/>
        </p:nvGrpSpPr>
        <p:grpSpPr>
          <a:xfrm>
            <a:off x="6168030" y="4738769"/>
            <a:ext cx="2545649" cy="1127194"/>
            <a:chOff x="5907407" y="3445933"/>
            <a:chExt cx="5252596" cy="2325809"/>
          </a:xfrm>
        </p:grpSpPr>
        <p:grpSp>
          <p:nvGrpSpPr>
            <p:cNvPr id="108" name="Grupo 107"/>
            <p:cNvGrpSpPr/>
            <p:nvPr/>
          </p:nvGrpSpPr>
          <p:grpSpPr>
            <a:xfrm>
              <a:off x="6465336" y="3445933"/>
              <a:ext cx="3361668" cy="2107288"/>
              <a:chOff x="1743075" y="366712"/>
              <a:chExt cx="8705850" cy="6124575"/>
            </a:xfrm>
          </p:grpSpPr>
          <p:pic>
            <p:nvPicPr>
              <p:cNvPr id="114" name="Imagen 11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743075" y="366712"/>
                <a:ext cx="8705850" cy="6124575"/>
              </a:xfrm>
              <a:prstGeom prst="rect">
                <a:avLst/>
              </a:prstGeom>
            </p:spPr>
          </p:pic>
          <p:pic>
            <p:nvPicPr>
              <p:cNvPr id="115" name="Imagen 11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066240" y="4380105"/>
                <a:ext cx="1505760" cy="1239454"/>
              </a:xfrm>
              <a:prstGeom prst="rect">
                <a:avLst/>
              </a:prstGeom>
            </p:spPr>
          </p:pic>
          <p:pic>
            <p:nvPicPr>
              <p:cNvPr id="116" name="Imagen 11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690993" y="5222176"/>
                <a:ext cx="1505760" cy="1239454"/>
              </a:xfrm>
              <a:prstGeom prst="rect">
                <a:avLst/>
              </a:prstGeom>
            </p:spPr>
          </p:pic>
        </p:grpSp>
        <p:sp>
          <p:nvSpPr>
            <p:cNvPr id="109" name="CuadroTexto 108"/>
            <p:cNvSpPr txBox="1"/>
            <p:nvPr/>
          </p:nvSpPr>
          <p:spPr>
            <a:xfrm>
              <a:off x="9419188" y="4828032"/>
              <a:ext cx="1740815" cy="38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s-ES" sz="60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450 salidas</a:t>
              </a:r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6771250" y="4540406"/>
              <a:ext cx="1411703" cy="38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s-ES" sz="6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500 nodos</a:t>
              </a:r>
            </a:p>
          </p:txBody>
        </p:sp>
        <p:sp>
          <p:nvSpPr>
            <p:cNvPr id="111" name="CuadroTexto 110"/>
            <p:cNvSpPr txBox="1"/>
            <p:nvPr/>
          </p:nvSpPr>
          <p:spPr>
            <a:xfrm>
              <a:off x="5907407" y="5390709"/>
              <a:ext cx="1849099" cy="38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s-ES" sz="60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7500 </a:t>
              </a:r>
              <a:r>
                <a:rPr lang="es-ES" sz="600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keywords</a:t>
              </a:r>
              <a:endParaRPr lang="es-ES" sz="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2" name="CuadroTexto 111"/>
            <p:cNvSpPr txBox="1"/>
            <p:nvPr/>
          </p:nvSpPr>
          <p:spPr>
            <a:xfrm>
              <a:off x="7458471" y="5058114"/>
              <a:ext cx="1644054" cy="38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s-ES" sz="60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750 nodos</a:t>
              </a:r>
            </a:p>
          </p:txBody>
        </p:sp>
        <p:sp>
          <p:nvSpPr>
            <p:cNvPr id="113" name="CuadroTexto 112"/>
            <p:cNvSpPr txBox="1"/>
            <p:nvPr/>
          </p:nvSpPr>
          <p:spPr>
            <a:xfrm>
              <a:off x="8338147" y="4528437"/>
              <a:ext cx="1644054" cy="38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s-ES" sz="60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500 nodos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427378" y="5429467"/>
            <a:ext cx="1740651" cy="259251"/>
            <a:chOff x="5903171" y="6096289"/>
            <a:chExt cx="2320868" cy="345668"/>
          </a:xfrm>
        </p:grpSpPr>
        <p:cxnSp>
          <p:nvCxnSpPr>
            <p:cNvPr id="18" name="Conector recto 17"/>
            <p:cNvCxnSpPr/>
            <p:nvPr/>
          </p:nvCxnSpPr>
          <p:spPr>
            <a:xfrm>
              <a:off x="5958541" y="6432065"/>
              <a:ext cx="2265498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 flipH="1" flipV="1">
              <a:off x="5958541" y="6176188"/>
              <a:ext cx="4483" cy="265769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/>
            <p:cNvSpPr/>
            <p:nvPr/>
          </p:nvSpPr>
          <p:spPr>
            <a:xfrm>
              <a:off x="5903171" y="6096289"/>
              <a:ext cx="115161" cy="1151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0"/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3641175" y="2612280"/>
            <a:ext cx="16082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Agilizar</a:t>
            </a:r>
          </a:p>
          <a:p>
            <a:pPr algn="ctr"/>
            <a:r>
              <a:rPr lang="es-AR" sz="2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Trámites</a:t>
            </a:r>
          </a:p>
          <a:p>
            <a:pPr algn="ctr"/>
            <a:endParaRPr lang="es-AR" sz="27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9" name="Triángulo isósceles 118">
            <a:hlinkClick r:id="" action="ppaction://noaction"/>
          </p:cNvPr>
          <p:cNvSpPr/>
          <p:nvPr/>
        </p:nvSpPr>
        <p:spPr>
          <a:xfrm rot="16200000">
            <a:off x="113603" y="5624891"/>
            <a:ext cx="246307" cy="2123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20" name="Triángulo isósceles 119">
            <a:hlinkClick r:id="rId13" action="ppaction://hlinksldjump"/>
          </p:cNvPr>
          <p:cNvSpPr/>
          <p:nvPr/>
        </p:nvSpPr>
        <p:spPr>
          <a:xfrm rot="5400000">
            <a:off x="8751363" y="5624890"/>
            <a:ext cx="246307" cy="2123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0" name="Rectángulo 49"/>
          <p:cNvSpPr/>
          <p:nvPr/>
        </p:nvSpPr>
        <p:spPr>
          <a:xfrm>
            <a:off x="130589" y="5042843"/>
            <a:ext cx="23365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7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Caso de uso inicial: ENACOM</a:t>
            </a:r>
          </a:p>
          <a:p>
            <a:r>
              <a:rPr lang="es-AR" sz="97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Experiencia LATAM </a:t>
            </a:r>
            <a:r>
              <a:rPr lang="es-AR" sz="975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Airlanes</a:t>
            </a:r>
            <a:endParaRPr lang="es-AR" sz="975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3301816" y="3444926"/>
            <a:ext cx="233656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97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Agilizar el proceso de atención de consultas y reclamos del ciudadano a través del uso de herramientas de aprendizaje automático.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63" y="6288828"/>
            <a:ext cx="2137447" cy="421468"/>
          </a:xfrm>
          <a:prstGeom prst="rect">
            <a:avLst/>
          </a:prstGeom>
        </p:spPr>
      </p:pic>
      <p:sp>
        <p:nvSpPr>
          <p:cNvPr id="57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Reingeniería Trámites al Ciudadano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cxnSp>
        <p:nvCxnSpPr>
          <p:cNvPr id="48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9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GDE – Solución Estructurada y no Estructurada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875" y="980728"/>
            <a:ext cx="891290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0" y="-34834"/>
            <a:ext cx="9144000" cy="583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GDE es un Ecosistema propietario de Arquitectura Open </a:t>
            </a:r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Source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7561661" cy="5760640"/>
          </a:xfrm>
          <a:prstGeom prst="rect">
            <a:avLst/>
          </a:prstGeom>
        </p:spPr>
      </p:pic>
      <p:pic>
        <p:nvPicPr>
          <p:cNvPr id="1026" name="Picture 2" descr="Resultado de imagen para ad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37733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hape 64"/>
          <p:cNvCxnSpPr/>
          <p:nvPr/>
        </p:nvCxnSpPr>
        <p:spPr>
          <a:xfrm>
            <a:off x="143227" y="6381328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66"/>
          <p:cNvSpPr txBox="1"/>
          <p:nvPr/>
        </p:nvSpPr>
        <p:spPr>
          <a:xfrm>
            <a:off x="223280" y="6424807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8" name="Shape 6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1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" y="410235"/>
            <a:ext cx="7352315" cy="3137230"/>
          </a:xfrm>
          <a:prstGeom prst="rect">
            <a:avLst/>
          </a:prstGeom>
        </p:spPr>
      </p:pic>
      <p:sp>
        <p:nvSpPr>
          <p:cNvPr id="44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Evolución del Modelo GDE en Nación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0" y="4365104"/>
            <a:ext cx="3027131" cy="249289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05" y="2852936"/>
            <a:ext cx="3240360" cy="4005064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"/>
          <a:stretch/>
        </p:blipFill>
        <p:spPr>
          <a:xfrm>
            <a:off x="5580112" y="44624"/>
            <a:ext cx="3563888" cy="6813376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2998" y="5334552"/>
            <a:ext cx="2747170" cy="4924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Evolución de Documentos Secretos.</a:t>
            </a:r>
            <a:endParaRPr lang="es-AR" sz="1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8324" y="5757221"/>
            <a:ext cx="299062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REST – Mobile – IOP - 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Batch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ESB   </a:t>
            </a:r>
            <a:endParaRPr lang="es-AR" sz="1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66568" y="3693169"/>
            <a:ext cx="1926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Adaptación y</a:t>
            </a:r>
          </a:p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Renovación</a:t>
            </a:r>
          </a:p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Tecnológica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014671" y="4573015"/>
            <a:ext cx="2885878" cy="22929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APN – NIC - SAS – RPI –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TFN – SSN – EE – RLM - GAT</a:t>
            </a:r>
            <a:endParaRPr lang="es-AR" sz="1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AFIP – ANSES – PAMI – SENASA –</a:t>
            </a:r>
          </a:p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SOFSE – ADIFSE – BCRA – </a:t>
            </a:r>
          </a:p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PBA- Mendoza  - Santa Fe – etc.</a:t>
            </a:r>
            <a:endParaRPr lang="es-AR" sz="1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VUCE – PAEC – Firma Cloud - </a:t>
            </a:r>
          </a:p>
          <a:p>
            <a:pPr marL="285750" indent="-285750">
              <a:buFontTx/>
              <a:buChar char="-"/>
            </a:pP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Compr.Ar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Contrat.Ar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(Ejecución) –Almacenes - Bienes Patrimoniales.</a:t>
            </a:r>
          </a:p>
          <a:p>
            <a:pPr marL="285750" indent="-285750">
              <a:buFontTx/>
              <a:buChar char="-"/>
            </a:pP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Tad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  – RIB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6089965" y="3169949"/>
            <a:ext cx="2946532" cy="4924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pt-B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Central única de eventos para </a:t>
            </a:r>
            <a:r>
              <a:rPr lang="pt-BR" sz="12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</a:t>
            </a:r>
            <a:r>
              <a:rPr lang="pt-B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2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desarrollo</a:t>
            </a:r>
            <a:r>
              <a:rPr lang="pt-B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pt-BR" sz="12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Notificaiones</a:t>
            </a:r>
            <a:r>
              <a:rPr lang="pt-B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y Alarmas</a:t>
            </a:r>
            <a:r>
              <a:rPr lang="es-A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3097892" y="2546871"/>
            <a:ext cx="2150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Que</a:t>
            </a:r>
          </a:p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Construimos</a:t>
            </a:r>
            <a:r>
              <a:rPr lang="es-AR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</a:p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Implementamos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6089965" y="3690678"/>
            <a:ext cx="338556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Carpetas y Compartir en GDE/TAD.</a:t>
            </a:r>
          </a:p>
        </p:txBody>
      </p:sp>
      <p:sp>
        <p:nvSpPr>
          <p:cNvPr id="85" name="CuadroTexto 84">
            <a:hlinkClick r:id="" action="ppaction://noaction"/>
          </p:cNvPr>
          <p:cNvSpPr txBox="1"/>
          <p:nvPr/>
        </p:nvSpPr>
        <p:spPr>
          <a:xfrm>
            <a:off x="6065615" y="4301540"/>
            <a:ext cx="29787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Búsqueda “inteligente” de contenido.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6109058" y="5259730"/>
            <a:ext cx="27305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Blockchain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Federal.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6117433" y="6161410"/>
            <a:ext cx="29512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“Inteligencia” en Decisiones. 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6117434" y="6469187"/>
            <a:ext cx="268107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“Expediente Judicial.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5598798" y="1102661"/>
            <a:ext cx="2221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Que Vamos</a:t>
            </a:r>
          </a:p>
          <a:p>
            <a:pPr algn="ctr"/>
            <a:r>
              <a:rPr lang="es-AR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a Hacer</a:t>
            </a:r>
            <a:endParaRPr lang="es-AR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19" y="1142517"/>
            <a:ext cx="1747950" cy="174795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-156501" y="6159847"/>
            <a:ext cx="2990629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 – Mongo – Instalaciones -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Itex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REDIS –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Dymform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AR" sz="13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Migrador</a:t>
            </a:r>
            <a:r>
              <a:rPr lang="es-AR" sz="13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ZK8</a:t>
            </a:r>
            <a:endParaRPr lang="es-AR" sz="1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079999" y="4017279"/>
            <a:ext cx="338556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RIB – Visón 360 Ciudadano.</a:t>
            </a:r>
          </a:p>
        </p:txBody>
      </p:sp>
      <p:sp>
        <p:nvSpPr>
          <p:cNvPr id="27" name="CuadroTexto 26">
            <a:hlinkClick r:id="" action="ppaction://noaction"/>
          </p:cNvPr>
          <p:cNvSpPr txBox="1"/>
          <p:nvPr/>
        </p:nvSpPr>
        <p:spPr>
          <a:xfrm>
            <a:off x="6073852" y="4619281"/>
            <a:ext cx="29787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Multirepartición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Dinámica.</a:t>
            </a:r>
          </a:p>
        </p:txBody>
      </p:sp>
      <p:sp>
        <p:nvSpPr>
          <p:cNvPr id="28" name="CuadroTexto 27">
            <a:hlinkClick r:id="" action="ppaction://noaction"/>
          </p:cNvPr>
          <p:cNvSpPr txBox="1"/>
          <p:nvPr/>
        </p:nvSpPr>
        <p:spPr>
          <a:xfrm>
            <a:off x="6089965" y="4941619"/>
            <a:ext cx="29787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Nuevo </a:t>
            </a:r>
            <a:r>
              <a:rPr lang="es-AR" sz="1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render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FFCC.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122619" y="5543412"/>
            <a:ext cx="27305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TAD Mobile.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139402" y="5861523"/>
            <a:ext cx="27305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Reg. Propiedad Automotor.</a:t>
            </a:r>
          </a:p>
        </p:txBody>
      </p:sp>
    </p:spTree>
    <p:extLst>
      <p:ext uri="{BB962C8B-B14F-4D97-AF65-F5344CB8AC3E}">
        <p14:creationId xmlns:p14="http://schemas.microsoft.com/office/powerpoint/2010/main" val="33590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85" grpId="0"/>
      <p:bldP spid="86" grpId="0"/>
      <p:bldP spid="87" grpId="0"/>
      <p:bldP spid="88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2170940" y="1196750"/>
            <a:ext cx="5785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5400" b="1" dirty="0" smtClean="0"/>
              <a:t>Digital </a:t>
            </a:r>
            <a:r>
              <a:rPr lang="es-MX" sz="5400" b="1" dirty="0" err="1" smtClean="0"/>
              <a:t>by</a:t>
            </a:r>
            <a:r>
              <a:rPr lang="es-MX" sz="5400" b="1" dirty="0" smtClean="0"/>
              <a:t> Default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0" y="-31481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Objetivo</a:t>
            </a: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79257" y="2981111"/>
            <a:ext cx="59854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5400" b="1" dirty="0">
                <a:latin typeface="Calibri" pitchFamily="34" charset="0"/>
              </a:rPr>
              <a:t>De un e-</a:t>
            </a:r>
            <a:r>
              <a:rPr lang="es-AR" sz="5400" b="1" dirty="0" err="1">
                <a:latin typeface="Calibri" pitchFamily="34" charset="0"/>
              </a:rPr>
              <a:t>Goverment</a:t>
            </a:r>
            <a:r>
              <a:rPr lang="es-AR" sz="5400" b="1" dirty="0">
                <a:latin typeface="Calibri" pitchFamily="34" charset="0"/>
              </a:rPr>
              <a:t> </a:t>
            </a:r>
            <a:endParaRPr lang="es-AR" sz="5400" b="1" dirty="0" smtClean="0">
              <a:latin typeface="Calibri" pitchFamily="34" charset="0"/>
            </a:endParaRPr>
          </a:p>
          <a:p>
            <a:pPr algn="ctr"/>
            <a:r>
              <a:rPr lang="es-AR" sz="5400" b="1" dirty="0" smtClean="0">
                <a:latin typeface="Calibri" pitchFamily="34" charset="0"/>
              </a:rPr>
              <a:t>a </a:t>
            </a:r>
            <a:r>
              <a:rPr lang="es-AR" sz="5400" b="1" dirty="0">
                <a:latin typeface="Calibri" pitchFamily="34" charset="0"/>
              </a:rPr>
              <a:t>un i-</a:t>
            </a:r>
            <a:r>
              <a:rPr lang="es-AR" sz="5400" b="1" dirty="0" err="1">
                <a:latin typeface="Calibri" pitchFamily="34" charset="0"/>
              </a:rPr>
              <a:t>Government</a:t>
            </a:r>
            <a:endParaRPr lang="es-AR" sz="5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84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" y="410235"/>
            <a:ext cx="7352315" cy="3137230"/>
          </a:xfrm>
          <a:prstGeom prst="rect">
            <a:avLst/>
          </a:prstGeom>
        </p:spPr>
      </p:pic>
      <p:sp>
        <p:nvSpPr>
          <p:cNvPr id="44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Evolución del Modelo Judicial GDE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0" y="4365104"/>
            <a:ext cx="3027131" cy="249289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05" y="2852936"/>
            <a:ext cx="3240360" cy="4005064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"/>
          <a:stretch/>
        </p:blipFill>
        <p:spPr>
          <a:xfrm>
            <a:off x="5580112" y="44624"/>
            <a:ext cx="3563888" cy="6813376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2998" y="5334552"/>
            <a:ext cx="274717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EE – GEDO documental Electrónico.</a:t>
            </a:r>
            <a:endParaRPr lang="es-AR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2225" y="5651039"/>
            <a:ext cx="2952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Tramites a distancia (notificación electrónica, presentación agregar, apoderamiento).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35462" y="6429191"/>
            <a:ext cx="299062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Interoperabilidad de expedientes </a:t>
            </a:r>
            <a:endParaRPr lang="es-AR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04800" y="4144884"/>
            <a:ext cx="171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Que Hicimos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064358" y="4524890"/>
            <a:ext cx="288587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Gestión dinámica de Apoderados.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3077784" y="5103763"/>
            <a:ext cx="26737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EE Judicial (Sorteo, Excusación, Recusación, etc.).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3041517" y="5729649"/>
            <a:ext cx="28578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Dar traslado – Intervinientes en el expediente con diferentes roles (demandanete,  demandado, peritos, etc).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6089965" y="3169949"/>
            <a:ext cx="24522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Administración de salas y 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vocalías.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3133352" y="2476177"/>
            <a:ext cx="208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Que </a:t>
            </a:r>
            <a:r>
              <a:rPr lang="es-AR" sz="2400" b="1" dirty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s-AR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stamos Haciendo</a:t>
            </a:r>
            <a:endParaRPr lang="es-AR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089965" y="3805547"/>
            <a:ext cx="338556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Carpetas y Compartir en GDE/TAD.</a:t>
            </a:r>
          </a:p>
        </p:txBody>
      </p:sp>
      <p:sp>
        <p:nvSpPr>
          <p:cNvPr id="85" name="CuadroTexto 84">
            <a:hlinkClick r:id="" action="ppaction://noaction"/>
          </p:cNvPr>
          <p:cNvSpPr txBox="1"/>
          <p:nvPr/>
        </p:nvSpPr>
        <p:spPr>
          <a:xfrm>
            <a:off x="6057739" y="4300430"/>
            <a:ext cx="29787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Búsqueda inteligente de contenido (fallos, jurisprudencia, </a:t>
            </a:r>
            <a:r>
              <a:rPr lang="es-AR" sz="1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etc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6089965" y="5206101"/>
            <a:ext cx="27305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Registro fallos – </a:t>
            </a:r>
            <a:r>
              <a:rPr lang="es-AR" sz="1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Blockchain</a:t>
            </a:r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6139402" y="5693247"/>
            <a:ext cx="221788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“Inteligencia” Judicial. 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6139402" y="6184495"/>
            <a:ext cx="268107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“Inteligencia” en tiempo real.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5598798" y="1102661"/>
            <a:ext cx="222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Que Vamos</a:t>
            </a:r>
          </a:p>
          <a:p>
            <a:pPr algn="ctr"/>
            <a:r>
              <a:rPr lang="es-AR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a Hacer</a:t>
            </a:r>
            <a:endParaRPr lang="es-AR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19" y="1142517"/>
            <a:ext cx="1747950" cy="17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85" grpId="0"/>
      <p:bldP spid="86" grpId="0"/>
      <p:bldP spid="87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692" y="1746584"/>
            <a:ext cx="698921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68" tIns="36068" rIns="36068" bIns="36068"/>
          <a:lstStyle/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Modelo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Servicios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GDE, de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Generación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/>
              <a:t>d</a:t>
            </a:r>
            <a:r>
              <a:rPr lang="es-AR" sz="2400" b="1" dirty="0" smtClean="0"/>
              <a:t>e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Documentos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 y</a:t>
            </a:r>
          </a:p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Actuaciones</a:t>
            </a:r>
            <a:endParaRPr lang="es-AR" sz="2400" b="1" dirty="0"/>
          </a:p>
        </p:txBody>
      </p:sp>
      <p:grpSp>
        <p:nvGrpSpPr>
          <p:cNvPr id="2" name="48 Grupo"/>
          <p:cNvGrpSpPr/>
          <p:nvPr/>
        </p:nvGrpSpPr>
        <p:grpSpPr>
          <a:xfrm>
            <a:off x="1763688" y="692696"/>
            <a:ext cx="6537526" cy="5213796"/>
            <a:chOff x="1130818" y="1587054"/>
            <a:chExt cx="6537526" cy="5213796"/>
          </a:xfrm>
        </p:grpSpPr>
        <p:sp>
          <p:nvSpPr>
            <p:cNvPr id="10" name="9 Rectángulo redondeado"/>
            <p:cNvSpPr/>
            <p:nvPr/>
          </p:nvSpPr>
          <p:spPr bwMode="auto">
            <a:xfrm>
              <a:off x="3788295" y="1657945"/>
              <a:ext cx="3372598" cy="5100043"/>
            </a:xfrm>
            <a:prstGeom prst="round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4860232" y="2348880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E - </a:t>
              </a:r>
              <a:r>
                <a:rPr lang="es-ES" sz="1100" b="1" dirty="0" err="1" smtClean="0">
                  <a:solidFill>
                    <a:srgbClr val="FFFFFF"/>
                  </a:solidFill>
                </a:rPr>
                <a:t>Sidif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4860232" y="2808897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err="1" smtClean="0">
                  <a:solidFill>
                    <a:srgbClr val="FFFFFF"/>
                  </a:solidFill>
                </a:rPr>
                <a:t>Compr.Ar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860232" y="3268914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SARHA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4860232" y="3728931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AR" sz="1100" b="1" dirty="0" err="1" smtClean="0">
                  <a:solidFill>
                    <a:srgbClr val="FFFFFF"/>
                  </a:solidFill>
                </a:rPr>
                <a:t>Contrat.Ar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860232" y="4188948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SAP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4860232" y="4648965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SOA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15 Rectángulo redondeado"/>
            <p:cNvSpPr/>
            <p:nvPr/>
          </p:nvSpPr>
          <p:spPr bwMode="auto">
            <a:xfrm>
              <a:off x="1130818" y="1587054"/>
              <a:ext cx="6537526" cy="5213796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1778890" y="2307134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 smtClean="0"/>
                <a:t>GDE</a:t>
              </a:r>
              <a:endParaRPr lang="es-ES" sz="1600" b="1" dirty="0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634874" y="3099222"/>
              <a:ext cx="664615" cy="2880000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chemeClr val="tx2">
                  <a:lumMod val="75000"/>
                </a:schemeClr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000" b="1" dirty="0" smtClean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00" b="1" dirty="0" smtClean="0">
                  <a:solidFill>
                    <a:srgbClr val="FFFFFF"/>
                  </a:solidFill>
                </a:rPr>
                <a:t>GEDO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00" b="1" dirty="0" smtClean="0">
                  <a:solidFill>
                    <a:srgbClr val="FFFFFF"/>
                  </a:solidFill>
                </a:rPr>
                <a:t>EE</a:t>
              </a:r>
              <a:endParaRPr lang="es-E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4858207" y="5121402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AABE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4858207" y="5584748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err="1" smtClean="0">
                  <a:solidFill>
                    <a:srgbClr val="FFFFFF"/>
                  </a:solidFill>
                </a:rPr>
                <a:t>Rent.Ar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858207" y="6025752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Correo Electrónico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9" name="38 Flecha derecha"/>
            <p:cNvSpPr/>
            <p:nvPr/>
          </p:nvSpPr>
          <p:spPr bwMode="auto">
            <a:xfrm>
              <a:off x="3779712" y="4206483"/>
              <a:ext cx="774469" cy="53416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39 Flecha derecha"/>
            <p:cNvSpPr/>
            <p:nvPr/>
          </p:nvSpPr>
          <p:spPr bwMode="auto">
            <a:xfrm rot="10800000">
              <a:off x="3013626" y="4206483"/>
              <a:ext cx="774469" cy="534165"/>
            </a:xfrm>
            <a:prstGeom prst="rightArrow">
              <a:avLst/>
            </a:prstGeom>
            <a:solidFill>
              <a:srgbClr val="9AAE04"/>
            </a:solidFill>
            <a:ln w="12700" cap="flat" cmpd="sng" algn="ctr">
              <a:solidFill>
                <a:srgbClr val="9AAE0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3" name="42 Nube"/>
            <p:cNvSpPr/>
            <p:nvPr/>
          </p:nvSpPr>
          <p:spPr bwMode="auto">
            <a:xfrm>
              <a:off x="2843609" y="3788450"/>
              <a:ext cx="1811292" cy="1456254"/>
            </a:xfrm>
            <a:prstGeom prst="cloud">
              <a:avLst/>
            </a:prstGeom>
            <a:noFill/>
            <a:ln w="12700" cap="flat" cmpd="sng" algn="ctr">
              <a:solidFill>
                <a:srgbClr val="9AAE0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4858207" y="6451508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BORA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49 CuadroTexto"/>
          <p:cNvSpPr txBox="1"/>
          <p:nvPr/>
        </p:nvSpPr>
        <p:spPr>
          <a:xfrm>
            <a:off x="5868144" y="692696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/>
              <a:t>Sistemas</a:t>
            </a:r>
          </a:p>
          <a:p>
            <a:r>
              <a:rPr lang="es-AR" sz="1600" b="1" dirty="0" smtClean="0"/>
              <a:t>Externos</a:t>
            </a:r>
            <a:endParaRPr lang="es-ES" sz="1600" b="1" dirty="0"/>
          </a:p>
        </p:txBody>
      </p:sp>
      <p:sp>
        <p:nvSpPr>
          <p:cNvPr id="34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cxnSp>
        <p:nvCxnSpPr>
          <p:cNvPr id="3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1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Gestión Documental Electrónica - 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338687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6135" y="480920"/>
            <a:ext cx="8568952" cy="4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68" tIns="36068" rIns="36068" bIns="36068"/>
          <a:lstStyle/>
          <a:p>
            <a:pPr defTabSz="911225" fontAlgn="base">
              <a:spcBef>
                <a:spcPts val="300"/>
              </a:spcBef>
              <a:spcAft>
                <a:spcPts val="300"/>
              </a:spcAft>
            </a:pPr>
            <a:r>
              <a:rPr lang="es-AR" sz="2400" b="1" dirty="0" smtClean="0"/>
              <a:t>Modelo de IOP GDE, de Documentos, Actuaciones y Firmas.</a:t>
            </a:r>
            <a:endParaRPr lang="es-AR" sz="2400" b="1" dirty="0"/>
          </a:p>
        </p:txBody>
      </p:sp>
      <p:grpSp>
        <p:nvGrpSpPr>
          <p:cNvPr id="2" name="48 Grupo"/>
          <p:cNvGrpSpPr/>
          <p:nvPr/>
        </p:nvGrpSpPr>
        <p:grpSpPr>
          <a:xfrm>
            <a:off x="933669" y="1406586"/>
            <a:ext cx="6952264" cy="4334754"/>
            <a:chOff x="-134186" y="2235544"/>
            <a:chExt cx="6952264" cy="4334754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-134186" y="4485412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GCBA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564463" y="2235544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PEN - APN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564463" y="6354298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BCRA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772636" y="3546990"/>
              <a:ext cx="1080120" cy="179041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chemeClr val="tx2">
                  <a:lumMod val="75000"/>
                </a:schemeClr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b="1" dirty="0" smtClean="0">
                  <a:solidFill>
                    <a:srgbClr val="FFFFFF"/>
                  </a:solidFill>
                </a:rPr>
                <a:t>Módulo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b="1" dirty="0" smtClean="0">
                  <a:solidFill>
                    <a:srgbClr val="FFFFFF"/>
                  </a:solidFill>
                </a:rPr>
                <a:t>IOP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b="1" dirty="0" smtClean="0">
                  <a:solidFill>
                    <a:srgbClr val="FFFFFF"/>
                  </a:solidFill>
                </a:rPr>
                <a:t>GDE</a:t>
              </a:r>
            </a:p>
          </p:txBody>
        </p:sp>
        <p:sp>
          <p:nvSpPr>
            <p:cNvPr id="43" name="42 Nube"/>
            <p:cNvSpPr/>
            <p:nvPr/>
          </p:nvSpPr>
          <p:spPr bwMode="auto">
            <a:xfrm>
              <a:off x="2279551" y="2808897"/>
              <a:ext cx="2375350" cy="3162271"/>
            </a:xfrm>
            <a:prstGeom prst="cloud">
              <a:avLst/>
            </a:prstGeom>
            <a:noFill/>
            <a:ln w="12700" cap="flat" cmpd="sng" algn="ctr">
              <a:solidFill>
                <a:srgbClr val="9AAE0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5018078" y="4485412"/>
              <a:ext cx="1800000" cy="216000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508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tIns="10800" bIns="10800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b="1" dirty="0" smtClean="0">
                  <a:solidFill>
                    <a:srgbClr val="FFFFFF"/>
                  </a:solidFill>
                </a:rPr>
                <a:t>AFIP</a:t>
              </a:r>
              <a:endParaRPr lang="es-ES" sz="1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cxnSp>
        <p:nvCxnSpPr>
          <p:cNvPr id="3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1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Gestión Documental Electrónica - Interoperabilidad</a:t>
            </a:r>
          </a:p>
        </p:txBody>
      </p:sp>
      <p:sp>
        <p:nvSpPr>
          <p:cNvPr id="51" name="Flecha izquierda y derecha 50"/>
          <p:cNvSpPr/>
          <p:nvPr/>
        </p:nvSpPr>
        <p:spPr>
          <a:xfrm rot="5400000">
            <a:off x="4110029" y="1841950"/>
            <a:ext cx="83068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Flecha izquierda y derecha 51"/>
          <p:cNvSpPr/>
          <p:nvPr/>
        </p:nvSpPr>
        <p:spPr>
          <a:xfrm>
            <a:off x="2927393" y="3414138"/>
            <a:ext cx="89840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Flecha izquierda y derecha 52"/>
          <p:cNvSpPr/>
          <p:nvPr/>
        </p:nvSpPr>
        <p:spPr>
          <a:xfrm rot="5400000">
            <a:off x="4112068" y="4683568"/>
            <a:ext cx="83068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Flecha izquierda y derecha 53"/>
          <p:cNvSpPr/>
          <p:nvPr/>
        </p:nvSpPr>
        <p:spPr>
          <a:xfrm>
            <a:off x="5186151" y="3414138"/>
            <a:ext cx="89840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39666" y="4871808"/>
            <a:ext cx="3600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Permite entre instalaciones GDE </a:t>
            </a:r>
          </a:p>
          <a:p>
            <a:r>
              <a:rPr lang="es-AR" dirty="0"/>
              <a:t>c</a:t>
            </a:r>
            <a:r>
              <a:rPr lang="es-AR" dirty="0" smtClean="0"/>
              <a:t>ompartir Expedientes, Documentos</a:t>
            </a:r>
          </a:p>
          <a:p>
            <a:r>
              <a:rPr lang="es-AR" dirty="0"/>
              <a:t>y</a:t>
            </a:r>
            <a:r>
              <a:rPr lang="es-AR" dirty="0" smtClean="0"/>
              <a:t> firma conjunta.</a:t>
            </a:r>
            <a:endParaRPr lang="es-AR" dirty="0"/>
          </a:p>
        </p:txBody>
      </p:sp>
      <p:sp>
        <p:nvSpPr>
          <p:cNvPr id="19" name="Flecha izquierda y derecha 18"/>
          <p:cNvSpPr/>
          <p:nvPr/>
        </p:nvSpPr>
        <p:spPr>
          <a:xfrm>
            <a:off x="5176841" y="4013807"/>
            <a:ext cx="89840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 izquierda y derecha 19"/>
          <p:cNvSpPr/>
          <p:nvPr/>
        </p:nvSpPr>
        <p:spPr>
          <a:xfrm>
            <a:off x="5176840" y="2679471"/>
            <a:ext cx="89840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933669" y="4296915"/>
            <a:ext cx="1800000" cy="2160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5080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tIns="10800" bIns="10800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100" b="1" dirty="0" smtClean="0">
                <a:solidFill>
                  <a:srgbClr val="FFFFFF"/>
                </a:solidFill>
              </a:rPr>
              <a:t>PAMI</a:t>
            </a:r>
            <a:endParaRPr lang="es-ES" sz="1100" b="1" dirty="0">
              <a:solidFill>
                <a:srgbClr val="FFFFFF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075243" y="4188915"/>
            <a:ext cx="1800000" cy="2160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5080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tIns="10800" bIns="10800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100" b="1" dirty="0" smtClean="0">
                <a:solidFill>
                  <a:srgbClr val="FFFFFF"/>
                </a:solidFill>
              </a:rPr>
              <a:t>ANSES</a:t>
            </a:r>
            <a:endParaRPr lang="es-ES" sz="1100" b="1" dirty="0">
              <a:solidFill>
                <a:srgbClr val="FFFFFF"/>
              </a:solidFill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954811" y="2902217"/>
            <a:ext cx="1800000" cy="2160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5080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tIns="10800" bIns="10800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100" b="1" dirty="0" err="1" smtClean="0">
                <a:solidFill>
                  <a:srgbClr val="FFFFFF"/>
                </a:solidFill>
              </a:rPr>
              <a:t>Muncip</a:t>
            </a:r>
            <a:r>
              <a:rPr lang="es-ES" sz="1100" b="1" dirty="0" smtClean="0">
                <a:solidFill>
                  <a:srgbClr val="FFFFFF"/>
                </a:solidFill>
              </a:rPr>
              <a:t>. Vicente </a:t>
            </a:r>
            <a:r>
              <a:rPr lang="es-ES" sz="1100" b="1" dirty="0" err="1" smtClean="0">
                <a:solidFill>
                  <a:srgbClr val="FFFFFF"/>
                </a:solidFill>
              </a:rPr>
              <a:t>Lopez</a:t>
            </a:r>
            <a:endParaRPr lang="es-ES" sz="1100" b="1" dirty="0">
              <a:solidFill>
                <a:srgbClr val="FFFFFF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115371" y="2832587"/>
            <a:ext cx="1800000" cy="2160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5080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tIns="10800" bIns="10800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100" b="1" dirty="0" smtClean="0">
                <a:solidFill>
                  <a:srgbClr val="FFFFFF"/>
                </a:solidFill>
              </a:rPr>
              <a:t>Prov. Bs. As.</a:t>
            </a:r>
            <a:endParaRPr lang="es-ES" sz="1100" b="1" dirty="0">
              <a:solidFill>
                <a:srgbClr val="FFFFFF"/>
              </a:solidFill>
            </a:endParaRPr>
          </a:p>
        </p:txBody>
      </p:sp>
      <p:sp>
        <p:nvSpPr>
          <p:cNvPr id="38" name="Flecha izquierda y derecha 37"/>
          <p:cNvSpPr/>
          <p:nvPr/>
        </p:nvSpPr>
        <p:spPr>
          <a:xfrm>
            <a:off x="2927393" y="4016273"/>
            <a:ext cx="89840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Flecha izquierda y derecha 38"/>
          <p:cNvSpPr/>
          <p:nvPr/>
        </p:nvSpPr>
        <p:spPr>
          <a:xfrm>
            <a:off x="2942088" y="2628234"/>
            <a:ext cx="898403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37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6163585" y="1000125"/>
            <a:ext cx="2817098" cy="22943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" y="673125"/>
            <a:ext cx="8051879" cy="56361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84802" y="3438032"/>
            <a:ext cx="33009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Plataforma de interoperabilidad de datos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97047" y="2045542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AFIP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3163857" y="2045542"/>
            <a:ext cx="8867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SENASA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291218" y="2045542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GDE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5187164" y="2045542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Bancos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2153271" y="4907940"/>
            <a:ext cx="97654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75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RENAPER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3326604" y="4907940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RNR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4212310" y="4907940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ANSES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5352937" y="4907940"/>
            <a:ext cx="453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IGJ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34671" y="2831731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3146198" y="2831731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4106526" y="2831731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5122619" y="2831731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983611" y="4186473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2130082" y="4186473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3140116" y="4186473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93" name="CuadroTexto 92"/>
          <p:cNvSpPr txBox="1"/>
          <p:nvPr/>
        </p:nvSpPr>
        <p:spPr>
          <a:xfrm>
            <a:off x="4122820" y="4186473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5126176" y="4186473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96" name="CuadroTexto 95"/>
          <p:cNvSpPr txBox="1"/>
          <p:nvPr/>
        </p:nvSpPr>
        <p:spPr>
          <a:xfrm>
            <a:off x="6326704" y="2145465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Conect.ar app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6122301" y="4872551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Administrador</a:t>
            </a:r>
          </a:p>
          <a:p>
            <a:r>
              <a:rPr lang="es-AR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certificado</a:t>
            </a:r>
          </a:p>
          <a:p>
            <a:r>
              <a:rPr lang="es-AR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seguridad</a:t>
            </a:r>
          </a:p>
        </p:txBody>
      </p:sp>
      <p:sp>
        <p:nvSpPr>
          <p:cNvPr id="99" name="CuadroTexto 98"/>
          <p:cNvSpPr txBox="1"/>
          <p:nvPr/>
        </p:nvSpPr>
        <p:spPr>
          <a:xfrm>
            <a:off x="7390296" y="4866071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Registro</a:t>
            </a:r>
          </a:p>
          <a:p>
            <a:pPr algn="ctr"/>
            <a:r>
              <a:rPr lang="es-AR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</a:p>
          <a:p>
            <a:pPr algn="ctr"/>
            <a:r>
              <a:rPr lang="es-AR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Servicios</a:t>
            </a:r>
          </a:p>
          <a:p>
            <a:pPr algn="ctr"/>
            <a:r>
              <a:rPr lang="es-AR" sz="12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(Catálogo)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875440" y="4804066"/>
            <a:ext cx="10021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Portal </a:t>
            </a:r>
          </a:p>
          <a:p>
            <a:pPr algn="ctr"/>
            <a:r>
              <a:rPr lang="es-AR" sz="13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Justicia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34624" y="1096031"/>
            <a:ext cx="185691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Autorización api</a:t>
            </a:r>
          </a:p>
          <a:p>
            <a:endParaRPr lang="es-AR" sz="105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AR" sz="10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Autenticación</a:t>
            </a:r>
          </a:p>
          <a:p>
            <a:endParaRPr lang="es-AR" sz="105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AR" sz="10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Integración catálogo de servicios</a:t>
            </a:r>
          </a:p>
          <a:p>
            <a:endParaRPr lang="es-AR" sz="105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AR" sz="10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Firma y validación de transacción</a:t>
            </a:r>
          </a:p>
          <a:p>
            <a:endParaRPr lang="es-AR" sz="105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AR" sz="10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Log de consultas</a:t>
            </a:r>
          </a:p>
          <a:p>
            <a:endParaRPr lang="es-AR" sz="105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AR" sz="10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Adaptador de servicios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92111" y="643118"/>
            <a:ext cx="2980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latin typeface="Roboto" panose="02000000000000000000" pitchFamily="2" charset="0"/>
                <a:ea typeface="Roboto" panose="02000000000000000000" pitchFamily="2" charset="0"/>
              </a:rPr>
              <a:t>- Arq</a:t>
            </a:r>
            <a:r>
              <a:rPr lang="es-MX" sz="2000" b="1" i="1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s-MX" sz="2000" b="1" i="1" dirty="0" smtClean="0">
                <a:latin typeface="Roboto" panose="02000000000000000000" pitchFamily="2" charset="0"/>
                <a:ea typeface="Roboto" panose="02000000000000000000" pitchFamily="2" charset="0"/>
              </a:rPr>
              <a:t>Descentralizada</a:t>
            </a:r>
          </a:p>
          <a:p>
            <a:r>
              <a:rPr lang="es-MX" sz="2000" b="1" i="1" dirty="0" smtClean="0">
                <a:latin typeface="Roboto" panose="02000000000000000000" pitchFamily="2" charset="0"/>
                <a:ea typeface="Roboto" panose="02000000000000000000" pitchFamily="2" charset="0"/>
              </a:rPr>
              <a:t>- Alta Disponibilidad</a:t>
            </a:r>
          </a:p>
          <a:p>
            <a:r>
              <a:rPr lang="es-MX" sz="2000" b="1" i="1" dirty="0" smtClean="0">
                <a:latin typeface="Roboto" panose="02000000000000000000" pitchFamily="2" charset="0"/>
                <a:ea typeface="Roboto" panose="02000000000000000000" pitchFamily="2" charset="0"/>
              </a:rPr>
              <a:t>- Seguridad</a:t>
            </a:r>
            <a:endParaRPr lang="es-MX" sz="2000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7234625" y="1052189"/>
            <a:ext cx="0" cy="2169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Calibri" pitchFamily="34" charset="0"/>
              </a:rPr>
              <a:t>Plataforma Interoperabilidad de Datos</a:t>
            </a:r>
            <a:endParaRPr lang="es-A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35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35 CuadroTexto"/>
          <p:cNvSpPr txBox="1"/>
          <p:nvPr/>
        </p:nvSpPr>
        <p:spPr>
          <a:xfrm>
            <a:off x="467544" y="5661248"/>
            <a:ext cx="797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 una Red de muchos ESB, trabajando en forma peer </a:t>
            </a:r>
            <a:r>
              <a:rPr lang="es-AR" dirty="0" err="1" smtClean="0"/>
              <a:t>to</a:t>
            </a:r>
            <a:r>
              <a:rPr lang="es-AR" dirty="0" smtClean="0"/>
              <a:t> peer, usando un Protocolo</a:t>
            </a:r>
          </a:p>
          <a:p>
            <a:r>
              <a:rPr lang="es-AR" dirty="0" smtClean="0"/>
              <a:t>Común e identificándose con </a:t>
            </a:r>
            <a:r>
              <a:rPr lang="es-AR" smtClean="0"/>
              <a:t>una Autoridad Certificante </a:t>
            </a:r>
            <a:r>
              <a:rPr lang="es-AR" dirty="0" smtClean="0"/>
              <a:t>C</a:t>
            </a:r>
            <a:r>
              <a:rPr lang="es-AR" smtClean="0"/>
              <a:t>entralizada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25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/>
          <a:stretch/>
        </p:blipFill>
        <p:spPr>
          <a:xfrm>
            <a:off x="-540568" y="692696"/>
            <a:ext cx="9175255" cy="4638001"/>
          </a:xfrm>
          <a:prstGeom prst="rect">
            <a:avLst/>
          </a:prstGeom>
        </p:spPr>
      </p:pic>
      <p:sp>
        <p:nvSpPr>
          <p:cNvPr id="53" name="Rectángulo redondeado 52"/>
          <p:cNvSpPr/>
          <p:nvPr/>
        </p:nvSpPr>
        <p:spPr>
          <a:xfrm>
            <a:off x="1724820" y="2497933"/>
            <a:ext cx="3692656" cy="1390451"/>
          </a:xfrm>
          <a:prstGeom prst="roundRect">
            <a:avLst/>
          </a:prstGeom>
          <a:solidFill>
            <a:srgbClr val="FFFFFF">
              <a:alpha val="72157"/>
            </a:srgbClr>
          </a:solidFill>
          <a:ln w="349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AR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6" name="Conector recto 55"/>
          <p:cNvCxnSpPr>
            <a:stCxn id="53" idx="1"/>
            <a:endCxn id="53" idx="3"/>
          </p:cNvCxnSpPr>
          <p:nvPr/>
        </p:nvCxnSpPr>
        <p:spPr>
          <a:xfrm>
            <a:off x="1724820" y="3193158"/>
            <a:ext cx="3692656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  <a:effectLst>
            <a:softEdge rad="635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5504333" y="2716968"/>
            <a:ext cx="105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Orquestación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5484770" y="3363065"/>
            <a:ext cx="11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Microservicios</a:t>
            </a:r>
            <a:endParaRPr lang="es-AR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8" name="Rectángulo redondeado 67"/>
          <p:cNvSpPr/>
          <p:nvPr/>
        </p:nvSpPr>
        <p:spPr>
          <a:xfrm>
            <a:off x="2252130" y="2851503"/>
            <a:ext cx="857653" cy="25058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69" name="Rectángulo redondeado 68"/>
          <p:cNvSpPr/>
          <p:nvPr/>
        </p:nvSpPr>
        <p:spPr>
          <a:xfrm>
            <a:off x="4040426" y="2845593"/>
            <a:ext cx="857653" cy="25058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0" name="Rectángulo redondeado 69"/>
          <p:cNvSpPr/>
          <p:nvPr/>
        </p:nvSpPr>
        <p:spPr>
          <a:xfrm>
            <a:off x="1861570" y="3459222"/>
            <a:ext cx="703312" cy="25058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1" name="Rectángulo redondeado 70"/>
          <p:cNvSpPr/>
          <p:nvPr/>
        </p:nvSpPr>
        <p:spPr>
          <a:xfrm>
            <a:off x="2798354" y="3467486"/>
            <a:ext cx="703312" cy="25058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 dirty="0"/>
          </a:p>
        </p:txBody>
      </p:sp>
      <p:sp>
        <p:nvSpPr>
          <p:cNvPr id="72" name="Rectángulo redondeado 71"/>
          <p:cNvSpPr/>
          <p:nvPr/>
        </p:nvSpPr>
        <p:spPr>
          <a:xfrm>
            <a:off x="3687254" y="3467486"/>
            <a:ext cx="703312" cy="25058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 dirty="0"/>
          </a:p>
        </p:txBody>
      </p:sp>
      <p:sp>
        <p:nvSpPr>
          <p:cNvPr id="73" name="Rectángulo redondeado 72"/>
          <p:cNvSpPr/>
          <p:nvPr/>
        </p:nvSpPr>
        <p:spPr>
          <a:xfrm>
            <a:off x="4576155" y="3462951"/>
            <a:ext cx="703312" cy="25058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 dirty="0"/>
          </a:p>
        </p:txBody>
      </p:sp>
      <p:cxnSp>
        <p:nvCxnSpPr>
          <p:cNvPr id="74" name="Conector angular 73"/>
          <p:cNvCxnSpPr>
            <a:stCxn id="68" idx="2"/>
            <a:endCxn id="70" idx="0"/>
          </p:cNvCxnSpPr>
          <p:nvPr/>
        </p:nvCxnSpPr>
        <p:spPr>
          <a:xfrm rot="5400000">
            <a:off x="2268523" y="3046788"/>
            <a:ext cx="357139" cy="467731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stCxn id="68" idx="2"/>
            <a:endCxn id="71" idx="0"/>
          </p:cNvCxnSpPr>
          <p:nvPr/>
        </p:nvCxnSpPr>
        <p:spPr>
          <a:xfrm rot="16200000" flipH="1">
            <a:off x="2732783" y="3050258"/>
            <a:ext cx="365402" cy="469053"/>
          </a:xfrm>
          <a:prstGeom prst="bentConnector3">
            <a:avLst>
              <a:gd name="adj1" fmla="val 49084"/>
            </a:avLst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r 76"/>
          <p:cNvCxnSpPr>
            <a:stCxn id="69" idx="2"/>
            <a:endCxn id="73" idx="0"/>
          </p:cNvCxnSpPr>
          <p:nvPr/>
        </p:nvCxnSpPr>
        <p:spPr>
          <a:xfrm rot="16200000" flipH="1">
            <a:off x="4515143" y="3050283"/>
            <a:ext cx="366778" cy="458559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r 77"/>
          <p:cNvCxnSpPr>
            <a:stCxn id="70" idx="2"/>
            <a:endCxn id="59" idx="0"/>
          </p:cNvCxnSpPr>
          <p:nvPr/>
        </p:nvCxnSpPr>
        <p:spPr>
          <a:xfrm rot="16200000" flipH="1">
            <a:off x="1977179" y="3945850"/>
            <a:ext cx="623205" cy="151112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r 78"/>
          <p:cNvCxnSpPr>
            <a:stCxn id="71" idx="2"/>
            <a:endCxn id="60" idx="0"/>
          </p:cNvCxnSpPr>
          <p:nvPr/>
        </p:nvCxnSpPr>
        <p:spPr>
          <a:xfrm rot="16200000" flipH="1">
            <a:off x="3069425" y="3798651"/>
            <a:ext cx="614942" cy="453773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72" idx="2"/>
            <a:endCxn id="63" idx="0"/>
          </p:cNvCxnSpPr>
          <p:nvPr/>
        </p:nvCxnSpPr>
        <p:spPr>
          <a:xfrm rot="16200000" flipH="1">
            <a:off x="4133598" y="3623379"/>
            <a:ext cx="614942" cy="804317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upo 131"/>
          <p:cNvGrpSpPr/>
          <p:nvPr/>
        </p:nvGrpSpPr>
        <p:grpSpPr>
          <a:xfrm>
            <a:off x="1819465" y="4333009"/>
            <a:ext cx="3766445" cy="1153154"/>
            <a:chOff x="3106720" y="4831970"/>
            <a:chExt cx="5892849" cy="1804185"/>
          </a:xfrm>
        </p:grpSpPr>
        <p:sp>
          <p:nvSpPr>
            <p:cNvPr id="59" name="Rectángulo redondeado 58"/>
            <p:cNvSpPr/>
            <p:nvPr/>
          </p:nvSpPr>
          <p:spPr>
            <a:xfrm>
              <a:off x="3106720" y="4831970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latin typeface="Roboto" panose="02000000000000000000" pitchFamily="2" charset="0"/>
                  <a:ea typeface="Roboto" panose="02000000000000000000" pitchFamily="2" charset="0"/>
                </a:rPr>
                <a:t>ANMAC</a:t>
              </a:r>
            </a:p>
          </p:txBody>
        </p:sp>
        <p:sp>
          <p:nvSpPr>
            <p:cNvPr id="60" name="Rectángulo redondeado 59"/>
            <p:cNvSpPr/>
            <p:nvPr/>
          </p:nvSpPr>
          <p:spPr>
            <a:xfrm>
              <a:off x="5045913" y="4831970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latin typeface="Roboto" panose="02000000000000000000" pitchFamily="2" charset="0"/>
                  <a:ea typeface="Roboto" panose="02000000000000000000" pitchFamily="2" charset="0"/>
                </a:rPr>
                <a:t>RNR</a:t>
              </a: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6985106" y="4831970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latin typeface="Roboto" panose="02000000000000000000" pitchFamily="2" charset="0"/>
                  <a:ea typeface="Roboto" panose="02000000000000000000" pitchFamily="2" charset="0"/>
                </a:rPr>
                <a:t>AFIP</a:t>
              </a:r>
            </a:p>
          </p:txBody>
        </p:sp>
        <p:sp>
          <p:nvSpPr>
            <p:cNvPr id="64" name="Rectángulo redondeado 63"/>
            <p:cNvSpPr/>
            <p:nvPr/>
          </p:nvSpPr>
          <p:spPr>
            <a:xfrm>
              <a:off x="3106720" y="5699792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latin typeface="Roboto" panose="02000000000000000000" pitchFamily="2" charset="0"/>
                  <a:ea typeface="Roboto" panose="02000000000000000000" pitchFamily="2" charset="0"/>
                </a:rPr>
                <a:t>IGJ</a:t>
              </a:r>
            </a:p>
          </p:txBody>
        </p:sp>
        <p:sp>
          <p:nvSpPr>
            <p:cNvPr id="65" name="Rectángulo redondeado 64"/>
            <p:cNvSpPr/>
            <p:nvPr/>
          </p:nvSpPr>
          <p:spPr>
            <a:xfrm>
              <a:off x="5045913" y="5699792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latin typeface="Roboto" panose="02000000000000000000" pitchFamily="2" charset="0"/>
                  <a:ea typeface="Roboto" panose="02000000000000000000" pitchFamily="2" charset="0"/>
                </a:rPr>
                <a:t>ANSES</a:t>
              </a:r>
            </a:p>
          </p:txBody>
        </p:sp>
        <p:sp>
          <p:nvSpPr>
            <p:cNvPr id="66" name="Rectángulo redondeado 65"/>
            <p:cNvSpPr/>
            <p:nvPr/>
          </p:nvSpPr>
          <p:spPr>
            <a:xfrm>
              <a:off x="7294594" y="6045605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sz="1350"/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7142194" y="5873109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sz="1350"/>
            </a:p>
          </p:txBody>
        </p:sp>
        <p:sp>
          <p:nvSpPr>
            <p:cNvPr id="83" name="Rectángulo redondeado 82"/>
            <p:cNvSpPr/>
            <p:nvPr/>
          </p:nvSpPr>
          <p:spPr>
            <a:xfrm>
              <a:off x="6985106" y="5736845"/>
              <a:ext cx="1704975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200" dirty="0">
                  <a:latin typeface="Roboto" panose="02000000000000000000" pitchFamily="2" charset="0"/>
                  <a:ea typeface="Roboto" panose="02000000000000000000" pitchFamily="2" charset="0"/>
                </a:rPr>
                <a:t>DNRPA</a:t>
              </a:r>
            </a:p>
          </p:txBody>
        </p:sp>
      </p:grpSp>
      <p:sp>
        <p:nvSpPr>
          <p:cNvPr id="84" name="Disco magnético 83"/>
          <p:cNvSpPr/>
          <p:nvPr/>
        </p:nvSpPr>
        <p:spPr>
          <a:xfrm>
            <a:off x="6978118" y="3416010"/>
            <a:ext cx="854765" cy="599305"/>
          </a:xfrm>
          <a:prstGeom prst="flowChartMagneticDisk">
            <a:avLst/>
          </a:prstGeom>
          <a:solidFill>
            <a:srgbClr val="FFFFFF">
              <a:alpha val="67000"/>
            </a:srgb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Auditoría</a:t>
            </a:r>
          </a:p>
        </p:txBody>
      </p:sp>
      <p:sp>
        <p:nvSpPr>
          <p:cNvPr id="86" name="Rectángulo redondeado 85"/>
          <p:cNvSpPr/>
          <p:nvPr/>
        </p:nvSpPr>
        <p:spPr>
          <a:xfrm>
            <a:off x="6845319" y="2132072"/>
            <a:ext cx="1047714" cy="483710"/>
          </a:xfrm>
          <a:prstGeom prst="roundRect">
            <a:avLst/>
          </a:prstGeom>
          <a:solidFill>
            <a:srgbClr val="FFFFFF">
              <a:alpha val="67000"/>
            </a:srgb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Tableros y Reportes</a:t>
            </a:r>
          </a:p>
        </p:txBody>
      </p:sp>
      <p:cxnSp>
        <p:nvCxnSpPr>
          <p:cNvPr id="87" name="Conector angular 86"/>
          <p:cNvCxnSpPr>
            <a:endCxn id="84" idx="1"/>
          </p:cNvCxnSpPr>
          <p:nvPr/>
        </p:nvCxnSpPr>
        <p:spPr>
          <a:xfrm rot="16200000" flipH="1">
            <a:off x="7005215" y="3015725"/>
            <a:ext cx="800229" cy="341"/>
          </a:xfrm>
          <a:prstGeom prst="bentConnector3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/>
          <p:cNvSpPr/>
          <p:nvPr/>
        </p:nvSpPr>
        <p:spPr>
          <a:xfrm>
            <a:off x="5817680" y="4316836"/>
            <a:ext cx="261835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5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Plataforma de integración para el intercambio y consulta de información </a:t>
            </a:r>
          </a:p>
          <a:p>
            <a:r>
              <a:rPr lang="es-AR" sz="105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 una persona entre las distintas entidades públicas y privadas.</a:t>
            </a:r>
          </a:p>
          <a:p>
            <a:r>
              <a:rPr lang="es-AR" sz="105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Caso de uso inicial: Plataforma de consulta judicial.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176418" y="1423985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Portal de consulta judicial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2964881" y="1915032"/>
            <a:ext cx="1531285" cy="42587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28" name="CuadroTexto 27"/>
          <p:cNvSpPr txBox="1"/>
          <p:nvPr/>
        </p:nvSpPr>
        <p:spPr>
          <a:xfrm>
            <a:off x="3347084" y="1974873"/>
            <a:ext cx="12290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5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Seguridad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57" y="1874684"/>
            <a:ext cx="583410" cy="545657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3417249" y="2549316"/>
            <a:ext cx="518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ESB</a:t>
            </a:r>
            <a:endParaRPr lang="es-AR" sz="1500" b="1" dirty="0"/>
          </a:p>
        </p:txBody>
      </p:sp>
      <p:cxnSp>
        <p:nvCxnSpPr>
          <p:cNvPr id="118" name="Conector recto 117"/>
          <p:cNvCxnSpPr>
            <a:endCxn id="53" idx="3"/>
          </p:cNvCxnSpPr>
          <p:nvPr/>
        </p:nvCxnSpPr>
        <p:spPr>
          <a:xfrm flipV="1">
            <a:off x="1738863" y="3193159"/>
            <a:ext cx="3678613" cy="8867"/>
          </a:xfrm>
          <a:prstGeom prst="line">
            <a:avLst/>
          </a:prstGeom>
          <a:ln w="12700">
            <a:solidFill>
              <a:srgbClr val="000646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Conector recto de flecha 122"/>
          <p:cNvCxnSpPr/>
          <p:nvPr/>
        </p:nvCxnSpPr>
        <p:spPr>
          <a:xfrm>
            <a:off x="3657604" y="2352546"/>
            <a:ext cx="0" cy="170327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/>
          <p:cNvCxnSpPr/>
          <p:nvPr/>
        </p:nvCxnSpPr>
        <p:spPr>
          <a:xfrm>
            <a:off x="3657604" y="1700808"/>
            <a:ext cx="117" cy="214225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errar llave 134"/>
          <p:cNvSpPr/>
          <p:nvPr/>
        </p:nvSpPr>
        <p:spPr>
          <a:xfrm>
            <a:off x="5456027" y="2549316"/>
            <a:ext cx="34289" cy="652710"/>
          </a:xfrm>
          <a:prstGeom prst="rightBrace">
            <a:avLst/>
          </a:prstGeom>
          <a:ln w="19050">
            <a:solidFill>
              <a:srgbClr val="000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350">
              <a:solidFill>
                <a:srgbClr val="002060"/>
              </a:solidFill>
            </a:endParaRPr>
          </a:p>
        </p:txBody>
      </p:sp>
      <p:sp>
        <p:nvSpPr>
          <p:cNvPr id="139" name="Cerrar llave 138"/>
          <p:cNvSpPr/>
          <p:nvPr/>
        </p:nvSpPr>
        <p:spPr>
          <a:xfrm>
            <a:off x="5455274" y="3202754"/>
            <a:ext cx="34289" cy="652710"/>
          </a:xfrm>
          <a:prstGeom prst="rightBrace">
            <a:avLst/>
          </a:prstGeom>
          <a:ln w="19050">
            <a:solidFill>
              <a:srgbClr val="000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350">
              <a:solidFill>
                <a:srgbClr val="002060"/>
              </a:solidFill>
            </a:endParaRPr>
          </a:p>
        </p:txBody>
      </p:sp>
      <p:cxnSp>
        <p:nvCxnSpPr>
          <p:cNvPr id="150" name="Conector angular 149"/>
          <p:cNvCxnSpPr/>
          <p:nvPr/>
        </p:nvCxnSpPr>
        <p:spPr>
          <a:xfrm rot="5400000">
            <a:off x="4055495" y="3046788"/>
            <a:ext cx="357139" cy="467731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1 Rectángulo"/>
          <p:cNvSpPr/>
          <p:nvPr/>
        </p:nvSpPr>
        <p:spPr>
          <a:xfrm>
            <a:off x="10078" y="-13407"/>
            <a:ext cx="9144000" cy="571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Interoperabilidad </a:t>
            </a:r>
            <a:r>
              <a:rPr lang="es-MX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lang="es-MX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datos Consulta Judicial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49" name="Shape 6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9613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" y="609551"/>
            <a:ext cx="9137837" cy="4524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7089" y="1136219"/>
            <a:ext cx="710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UX</a:t>
            </a:r>
          </a:p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Mejorar la usabilidad y evolucionar hacia las tendencias de diseño accesibles. </a:t>
            </a:r>
          </a:p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Apalancar un cambio tecnológico del </a:t>
            </a:r>
            <a:r>
              <a:rPr lang="es-AR" sz="105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framework</a:t>
            </a:r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desarrollo para el </a:t>
            </a:r>
            <a:r>
              <a:rPr lang="es-AR" sz="105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frontend</a:t>
            </a:r>
            <a:endParaRPr lang="es-AR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70" y="2115033"/>
            <a:ext cx="5449486" cy="3526538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1572082" y="2336162"/>
            <a:ext cx="564625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572082" y="5400194"/>
            <a:ext cx="564625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1452966" y="2424793"/>
            <a:ext cx="0" cy="27816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7402379" y="2424793"/>
            <a:ext cx="1427" cy="286589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6654587" y="5400194"/>
            <a:ext cx="0" cy="29414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2468108" y="5400194"/>
            <a:ext cx="0" cy="29414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36452" y="4512600"/>
            <a:ext cx="416515" cy="3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1224579" y="3061215"/>
            <a:ext cx="156580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5942446" y="1806618"/>
            <a:ext cx="0" cy="52592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5868354" y="1660167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42" name="Elipse 41"/>
          <p:cNvSpPr/>
          <p:nvPr/>
        </p:nvSpPr>
        <p:spPr>
          <a:xfrm>
            <a:off x="7734320" y="3056307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cxnSp>
        <p:nvCxnSpPr>
          <p:cNvPr id="44" name="Conector recto 43"/>
          <p:cNvCxnSpPr/>
          <p:nvPr/>
        </p:nvCxnSpPr>
        <p:spPr>
          <a:xfrm>
            <a:off x="7403806" y="3130399"/>
            <a:ext cx="31827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7734320" y="4448884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cxnSp>
        <p:nvCxnSpPr>
          <p:cNvPr id="48" name="Conector recto 47"/>
          <p:cNvCxnSpPr/>
          <p:nvPr/>
        </p:nvCxnSpPr>
        <p:spPr>
          <a:xfrm>
            <a:off x="7403806" y="4522976"/>
            <a:ext cx="33101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1076395" y="2982826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0" name="Elipse 49"/>
          <p:cNvSpPr/>
          <p:nvPr/>
        </p:nvSpPr>
        <p:spPr>
          <a:xfrm>
            <a:off x="888289" y="4438508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1" name="Elipse 50"/>
          <p:cNvSpPr/>
          <p:nvPr/>
        </p:nvSpPr>
        <p:spPr>
          <a:xfrm>
            <a:off x="2394016" y="5698638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2" name="Elipse 51"/>
          <p:cNvSpPr/>
          <p:nvPr/>
        </p:nvSpPr>
        <p:spPr>
          <a:xfrm>
            <a:off x="6580570" y="5688873"/>
            <a:ext cx="148184" cy="148184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3" name="CuadroTexto 52"/>
          <p:cNvSpPr txBox="1"/>
          <p:nvPr/>
        </p:nvSpPr>
        <p:spPr>
          <a:xfrm>
            <a:off x="6005751" y="1624724"/>
            <a:ext cx="9749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Accesibilidad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7854701" y="2912128"/>
            <a:ext cx="12795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Nuevo </a:t>
            </a:r>
            <a:r>
              <a:rPr lang="es-AR" sz="105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framework</a:t>
            </a:r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 </a:t>
            </a:r>
            <a:r>
              <a:rPr lang="es-AR" sz="105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Frontend</a:t>
            </a:r>
            <a:endParaRPr lang="es-AR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850731" y="4310662"/>
            <a:ext cx="10711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Velocidad</a:t>
            </a:r>
          </a:p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información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33941" y="2899566"/>
            <a:ext cx="8771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Simplicidad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92001" y="4378648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Eficiencia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2554418" y="5670044"/>
            <a:ext cx="21659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Mejora en los tiempos de gestión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6727999" y="5651925"/>
            <a:ext cx="1175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Multiplataformas</a:t>
            </a:r>
            <a:endParaRPr lang="es-AR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Triángulo isósceles 69">
            <a:hlinkClick r:id="" action="ppaction://noaction"/>
          </p:cNvPr>
          <p:cNvSpPr/>
          <p:nvPr/>
        </p:nvSpPr>
        <p:spPr>
          <a:xfrm rot="16200000">
            <a:off x="113603" y="5624891"/>
            <a:ext cx="246307" cy="2123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0" y="6214646"/>
            <a:ext cx="2137447" cy="421468"/>
          </a:xfrm>
          <a:prstGeom prst="rect">
            <a:avLst/>
          </a:prstGeom>
        </p:spPr>
      </p:pic>
      <p:sp>
        <p:nvSpPr>
          <p:cNvPr id="34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Gestión Documental Electrónica (GDE) – UX – GDE App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42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61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CuadroTexto"/>
          <p:cNvSpPr txBox="1"/>
          <p:nvPr/>
        </p:nvSpPr>
        <p:spPr>
          <a:xfrm>
            <a:off x="209923" y="796279"/>
            <a:ext cx="85777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MX" sz="2400" b="1" dirty="0"/>
              <a:t>“Gobernar es Contratar”</a:t>
            </a: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MX" dirty="0"/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MX" dirty="0"/>
          </a:p>
          <a:p>
            <a:pPr algn="just" eaLnBrk="0" hangingPunct="0">
              <a:spcAft>
                <a:spcPts val="1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MX" sz="2000" b="1" dirty="0"/>
              <a:t>El Poder Ejecutivo fue creado para “Ejecutar” un Presupuesto, </a:t>
            </a:r>
            <a:r>
              <a:rPr lang="es-MX" sz="2000" dirty="0"/>
              <a:t>es su principal razón de ser, y por ende, las políticas y estrategias que desarrolle en cuanto a sus adquisiciones deben tener como foco central la entrega de los mejores servicios públicos posibles</a:t>
            </a:r>
            <a:r>
              <a:rPr lang="es-MX" sz="2000" dirty="0" smtClean="0"/>
              <a:t>.</a:t>
            </a:r>
            <a:endParaRPr lang="es-MX" sz="2000" dirty="0"/>
          </a:p>
          <a:p>
            <a:pPr algn="just" eaLnBrk="0" hangingPunct="0">
              <a:spcAft>
                <a:spcPts val="1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MX" sz="2000" dirty="0"/>
              <a:t>Podemos afirmar, que toda </a:t>
            </a:r>
            <a:r>
              <a:rPr lang="es-MX" sz="2000" b="1" dirty="0"/>
              <a:t>Política Pública </a:t>
            </a:r>
            <a:r>
              <a:rPr lang="es-MX" sz="2000" dirty="0"/>
              <a:t>o </a:t>
            </a:r>
            <a:r>
              <a:rPr lang="es-MX" sz="2000" b="1" dirty="0"/>
              <a:t>acción de Gobierno</a:t>
            </a:r>
            <a:r>
              <a:rPr lang="es-MX" sz="2000" dirty="0"/>
              <a:t> se materializa en la compra de bienes o una contratación de servicios. </a:t>
            </a:r>
            <a:endParaRPr lang="es-AR" sz="2000" dirty="0"/>
          </a:p>
          <a:p>
            <a:pPr algn="just" eaLnBrk="0" hangingPunct="0">
              <a:spcAft>
                <a:spcPts val="1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MX" sz="2000" dirty="0"/>
              <a:t>Así, las compras y contrataciones se transforman en el </a:t>
            </a:r>
            <a:r>
              <a:rPr lang="es-MX" sz="2000" b="1" dirty="0"/>
              <a:t>elemento fundamental y clave </a:t>
            </a:r>
            <a:r>
              <a:rPr lang="es-MX" sz="2000" dirty="0"/>
              <a:t>para el éxito del Gobierno y su capacidad de brindar </a:t>
            </a:r>
            <a:r>
              <a:rPr lang="es-MX" sz="2000" b="1" dirty="0"/>
              <a:t>servicios públicos de calidad</a:t>
            </a:r>
            <a:r>
              <a:rPr lang="es-MX" sz="2000" dirty="0" smtClean="0"/>
              <a:t>.</a:t>
            </a:r>
            <a:endParaRPr lang="es-AR" sz="2000" dirty="0"/>
          </a:p>
          <a:p>
            <a:pPr algn="just" eaLnBrk="0" hangingPunct="0">
              <a:spcAft>
                <a:spcPts val="1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dirty="0"/>
              <a:t>Por este motivo, es fundamental que los procesos de adquisiciones públicas sean </a:t>
            </a:r>
            <a:r>
              <a:rPr lang="es-AR" sz="2000" b="1" dirty="0"/>
              <a:t>ágiles, eficaces, eficientes</a:t>
            </a:r>
            <a:r>
              <a:rPr lang="es-AR" sz="2000" dirty="0"/>
              <a:t> </a:t>
            </a:r>
            <a:r>
              <a:rPr lang="es-AR" sz="2000" b="1" dirty="0"/>
              <a:t>y</a:t>
            </a:r>
            <a:r>
              <a:rPr lang="es-AR" sz="2000" dirty="0"/>
              <a:t> </a:t>
            </a:r>
            <a:r>
              <a:rPr lang="es-AR" sz="2000" b="1" dirty="0"/>
              <a:t>transparentes,</a:t>
            </a:r>
            <a:r>
              <a:rPr lang="es-AR" sz="2000" dirty="0"/>
              <a:t> garantizando su accesibilidad y simplicidad.</a:t>
            </a:r>
          </a:p>
        </p:txBody>
      </p:sp>
      <p:cxnSp>
        <p:nvCxnSpPr>
          <p:cNvPr id="11" name="Shape 64"/>
          <p:cNvCxnSpPr/>
          <p:nvPr/>
        </p:nvCxnSpPr>
        <p:spPr>
          <a:xfrm>
            <a:off x="87454" y="6197758"/>
            <a:ext cx="8863651" cy="48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6 Título"/>
          <p:cNvSpPr txBox="1">
            <a:spLocks/>
          </p:cNvSpPr>
          <p:nvPr/>
        </p:nvSpPr>
        <p:spPr>
          <a:xfrm>
            <a:off x="0" y="15538"/>
            <a:ext cx="9144000" cy="675248"/>
          </a:xfrm>
          <a:prstGeom prst="rect">
            <a:avLst/>
          </a:prstGeom>
          <a:solidFill>
            <a:srgbClr val="0072B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350" dirty="0"/>
          </a:p>
          <a:p>
            <a:pPr algn="l"/>
            <a:r>
              <a:rPr lang="es-AR" sz="1350" dirty="0"/>
              <a:t> </a:t>
            </a:r>
            <a:endParaRPr lang="es-AR" sz="135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" y="6309320"/>
            <a:ext cx="8955422" cy="37916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91" y="276691"/>
            <a:ext cx="2457485" cy="13652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1220" y="135558"/>
            <a:ext cx="4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Introducción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91" y="248488"/>
            <a:ext cx="1060873" cy="14347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339215" y="191475"/>
            <a:ext cx="2957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4286309" y="1340768"/>
            <a:ext cx="425003" cy="328412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39045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64"/>
          <p:cNvCxnSpPr/>
          <p:nvPr/>
        </p:nvCxnSpPr>
        <p:spPr>
          <a:xfrm>
            <a:off x="101031" y="6197107"/>
            <a:ext cx="8863651" cy="48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" y="6378036"/>
            <a:ext cx="8955422" cy="37916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4373637"/>
            <a:ext cx="830535" cy="87138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" y="1674977"/>
            <a:ext cx="2225653" cy="297571"/>
          </a:xfrm>
          <a:prstGeom prst="rect">
            <a:avLst/>
          </a:prstGeom>
        </p:spPr>
      </p:pic>
      <p:sp>
        <p:nvSpPr>
          <p:cNvPr id="27" name="Rectángulo redondeado 26"/>
          <p:cNvSpPr/>
          <p:nvPr/>
        </p:nvSpPr>
        <p:spPr>
          <a:xfrm>
            <a:off x="101031" y="1590085"/>
            <a:ext cx="8843840" cy="3798437"/>
          </a:xfrm>
          <a:prstGeom prst="roundRect">
            <a:avLst>
              <a:gd name="adj" fmla="val 5159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 dirty="0"/>
          </a:p>
        </p:txBody>
      </p:sp>
      <p:grpSp>
        <p:nvGrpSpPr>
          <p:cNvPr id="43" name="Grupo 42"/>
          <p:cNvGrpSpPr/>
          <p:nvPr/>
        </p:nvGrpSpPr>
        <p:grpSpPr>
          <a:xfrm>
            <a:off x="673448" y="2087566"/>
            <a:ext cx="7689991" cy="3276392"/>
            <a:chOff x="1017617" y="1628971"/>
            <a:chExt cx="10213427" cy="4368523"/>
          </a:xfrm>
        </p:grpSpPr>
        <p:sp>
          <p:nvSpPr>
            <p:cNvPr id="4" name="Rectángulo redondeado 3"/>
            <p:cNvSpPr/>
            <p:nvPr/>
          </p:nvSpPr>
          <p:spPr>
            <a:xfrm>
              <a:off x="1017617" y="1651256"/>
              <a:ext cx="1828522" cy="244698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Sistema Presupuestario</a:t>
              </a:r>
              <a:endParaRPr lang="es-AR" sz="1350" b="1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3516762" y="1628971"/>
              <a:ext cx="1760253" cy="244698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Reglas de Negocio – Compras y Contrataciones</a:t>
              </a:r>
              <a:endParaRPr lang="es-AR" sz="1350" b="1" dirty="0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7497244" y="1628971"/>
              <a:ext cx="1550344" cy="244698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Registro de Proveedores</a:t>
              </a:r>
              <a:endParaRPr lang="es-AR" sz="1350" b="1" dirty="0"/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9610251" y="1651256"/>
              <a:ext cx="1606452" cy="2446986"/>
            </a:xfrm>
            <a:prstGeom prst="roundRect">
              <a:avLst/>
            </a:prstGeom>
            <a:solidFill>
              <a:srgbClr val="00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TAD – Ventanilla Única</a:t>
              </a:r>
            </a:p>
            <a:p>
              <a:pPr algn="ctr"/>
              <a:endParaRPr lang="es-MX" sz="1350" b="1" dirty="0"/>
            </a:p>
            <a:p>
              <a:pPr algn="ctr"/>
              <a:endParaRPr lang="es-MX" sz="1350" b="1" dirty="0"/>
            </a:p>
            <a:p>
              <a:pPr algn="ctr"/>
              <a:r>
                <a:rPr lang="es-MX" sz="1350" b="1" dirty="0"/>
                <a:t>GUP</a:t>
              </a:r>
              <a:endParaRPr lang="es-AR" sz="1350" b="1" dirty="0"/>
            </a:p>
          </p:txBody>
        </p:sp>
        <p:cxnSp>
          <p:nvCxnSpPr>
            <p:cNvPr id="7" name="Conector recto 6"/>
            <p:cNvCxnSpPr/>
            <p:nvPr/>
          </p:nvCxnSpPr>
          <p:spPr>
            <a:xfrm flipV="1">
              <a:off x="9624591" y="2976722"/>
              <a:ext cx="160645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redondeado 20"/>
            <p:cNvSpPr/>
            <p:nvPr/>
          </p:nvSpPr>
          <p:spPr>
            <a:xfrm>
              <a:off x="5905817" y="1660923"/>
              <a:ext cx="1484206" cy="244698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Ejecución de Contratos</a:t>
              </a:r>
              <a:endParaRPr lang="es-AR" sz="1350" b="1" dirty="0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1368475" y="4565416"/>
              <a:ext cx="6283702" cy="1432078"/>
              <a:chOff x="1274903" y="4298564"/>
              <a:chExt cx="6283702" cy="143207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Rectángulo redondeado 7"/>
              <p:cNvSpPr/>
              <p:nvPr/>
            </p:nvSpPr>
            <p:spPr>
              <a:xfrm>
                <a:off x="1274903" y="4298564"/>
                <a:ext cx="6283702" cy="140595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350" dirty="0"/>
                  <a:t>	</a:t>
                </a:r>
                <a:endParaRPr lang="es-AR" sz="1350" dirty="0"/>
              </a:p>
              <a:p>
                <a:pPr algn="ctr"/>
                <a:endParaRPr lang="es-AR" sz="1350" dirty="0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2871989" y="4610637"/>
                <a:ext cx="2210587" cy="6771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sz="1350" b="1" dirty="0">
                    <a:solidFill>
                      <a:schemeClr val="bg1"/>
                    </a:solidFill>
                  </a:rPr>
                  <a:t>Expediente 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Electrónico </a:t>
                </a:r>
                <a:endParaRPr lang="es-AR" sz="13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4987194" y="4426945"/>
                <a:ext cx="2433248" cy="12311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sz="1350" b="1" dirty="0">
                    <a:solidFill>
                      <a:schemeClr val="bg1"/>
                    </a:solidFill>
                  </a:rPr>
                  <a:t>EE Compras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EE Incumplimientos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EE Redeterminaciones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EE Pagos</a:t>
                </a:r>
                <a:endParaRPr lang="es-AR" sz="135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Conector recto 21"/>
              <p:cNvCxnSpPr/>
              <p:nvPr/>
            </p:nvCxnSpPr>
            <p:spPr>
              <a:xfrm>
                <a:off x="4803820" y="4324690"/>
                <a:ext cx="0" cy="140595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ector recto de flecha 31"/>
            <p:cNvCxnSpPr/>
            <p:nvPr/>
          </p:nvCxnSpPr>
          <p:spPr>
            <a:xfrm flipV="1">
              <a:off x="4392841" y="4074354"/>
              <a:ext cx="4047" cy="50457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V="1">
              <a:off x="6619728" y="4115020"/>
              <a:ext cx="0" cy="47101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>
              <a:endCxn id="15" idx="2"/>
            </p:cNvCxnSpPr>
            <p:nvPr/>
          </p:nvCxnSpPr>
          <p:spPr>
            <a:xfrm flipV="1">
              <a:off x="7631123" y="4098242"/>
              <a:ext cx="2782355" cy="828069"/>
            </a:xfrm>
            <a:prstGeom prst="bentConnector2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lecha izquierda y derecha 52"/>
          <p:cNvSpPr/>
          <p:nvPr/>
        </p:nvSpPr>
        <p:spPr>
          <a:xfrm>
            <a:off x="3877806" y="2988791"/>
            <a:ext cx="478783" cy="5723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4" name="Flecha izquierda y derecha 53"/>
          <p:cNvSpPr/>
          <p:nvPr/>
        </p:nvSpPr>
        <p:spPr>
          <a:xfrm>
            <a:off x="2066440" y="2988791"/>
            <a:ext cx="478783" cy="5723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9" name="Flecha izquierda y derecha 78"/>
          <p:cNvSpPr/>
          <p:nvPr/>
        </p:nvSpPr>
        <p:spPr>
          <a:xfrm>
            <a:off x="2056202" y="2334057"/>
            <a:ext cx="2303723" cy="5806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80" name="Flecha izquierda y derecha 79"/>
          <p:cNvSpPr/>
          <p:nvPr/>
        </p:nvSpPr>
        <p:spPr>
          <a:xfrm>
            <a:off x="3877805" y="2481161"/>
            <a:ext cx="1674346" cy="58253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02" name="Flecha izquierda y derecha 101"/>
          <p:cNvSpPr/>
          <p:nvPr/>
        </p:nvSpPr>
        <p:spPr>
          <a:xfrm>
            <a:off x="6719450" y="3001284"/>
            <a:ext cx="423645" cy="5314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35" name="Rectángulo redondeado 31"/>
          <p:cNvSpPr/>
          <p:nvPr/>
        </p:nvSpPr>
        <p:spPr>
          <a:xfrm>
            <a:off x="6532321" y="4644983"/>
            <a:ext cx="1775657" cy="7056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b="1" dirty="0"/>
              <a:t>Bienes Patrimoniales y Almacenes</a:t>
            </a:r>
          </a:p>
        </p:txBody>
      </p:sp>
      <p:cxnSp>
        <p:nvCxnSpPr>
          <p:cNvPr id="38" name="Conector recto de flecha 31"/>
          <p:cNvCxnSpPr/>
          <p:nvPr/>
        </p:nvCxnSpPr>
        <p:spPr>
          <a:xfrm flipV="1">
            <a:off x="1457800" y="3947728"/>
            <a:ext cx="3047" cy="37842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38"/>
          <p:cNvCxnSpPr>
            <a:stCxn id="8" idx="3"/>
            <a:endCxn id="13" idx="2"/>
          </p:cNvCxnSpPr>
          <p:nvPr/>
        </p:nvCxnSpPr>
        <p:spPr>
          <a:xfrm flipV="1">
            <a:off x="5668804" y="3922805"/>
            <a:ext cx="466997" cy="894326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38"/>
          <p:cNvCxnSpPr>
            <a:endCxn id="35" idx="1"/>
          </p:cNvCxnSpPr>
          <p:nvPr/>
        </p:nvCxnSpPr>
        <p:spPr>
          <a:xfrm flipV="1">
            <a:off x="5659483" y="4997800"/>
            <a:ext cx="872838" cy="3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6 Título"/>
          <p:cNvSpPr txBox="1">
            <a:spLocks/>
          </p:cNvSpPr>
          <p:nvPr/>
        </p:nvSpPr>
        <p:spPr>
          <a:xfrm>
            <a:off x="0" y="-14422"/>
            <a:ext cx="9144000" cy="675248"/>
          </a:xfrm>
          <a:prstGeom prst="rect">
            <a:avLst/>
          </a:prstGeom>
          <a:solidFill>
            <a:srgbClr val="0072B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3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38" y="254939"/>
            <a:ext cx="2457485" cy="136527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102138" y="114665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Modelo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98" y="247176"/>
            <a:ext cx="1060873" cy="143472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6339383" y="179815"/>
            <a:ext cx="2957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447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64"/>
          <p:cNvCxnSpPr/>
          <p:nvPr/>
        </p:nvCxnSpPr>
        <p:spPr>
          <a:xfrm>
            <a:off x="26327" y="6261448"/>
            <a:ext cx="8863651" cy="48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6 Título"/>
          <p:cNvSpPr txBox="1">
            <a:spLocks/>
          </p:cNvSpPr>
          <p:nvPr/>
        </p:nvSpPr>
        <p:spPr>
          <a:xfrm>
            <a:off x="0" y="-14422"/>
            <a:ext cx="9144000" cy="675248"/>
          </a:xfrm>
          <a:prstGeom prst="rect">
            <a:avLst/>
          </a:prstGeom>
          <a:solidFill>
            <a:srgbClr val="0072B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3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" y="6384708"/>
            <a:ext cx="8955422" cy="3791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38" y="254939"/>
            <a:ext cx="2457485" cy="13652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02138" y="114665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Modelo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98" y="247176"/>
            <a:ext cx="1060873" cy="14347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339383" y="179815"/>
            <a:ext cx="2957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4373637"/>
            <a:ext cx="830535" cy="871381"/>
          </a:xfrm>
          <a:prstGeom prst="rect">
            <a:avLst/>
          </a:prstGeom>
        </p:spPr>
      </p:pic>
      <p:sp>
        <p:nvSpPr>
          <p:cNvPr id="27" name="Rectángulo redondeado 26"/>
          <p:cNvSpPr/>
          <p:nvPr/>
        </p:nvSpPr>
        <p:spPr>
          <a:xfrm>
            <a:off x="101031" y="1590085"/>
            <a:ext cx="8843840" cy="3798437"/>
          </a:xfrm>
          <a:prstGeom prst="roundRect">
            <a:avLst>
              <a:gd name="adj" fmla="val 5159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 dirty="0"/>
          </a:p>
        </p:txBody>
      </p:sp>
      <p:grpSp>
        <p:nvGrpSpPr>
          <p:cNvPr id="43" name="Grupo 42"/>
          <p:cNvGrpSpPr/>
          <p:nvPr/>
        </p:nvGrpSpPr>
        <p:grpSpPr>
          <a:xfrm>
            <a:off x="673448" y="2087566"/>
            <a:ext cx="7689991" cy="3276392"/>
            <a:chOff x="1017617" y="1628971"/>
            <a:chExt cx="10213427" cy="4368523"/>
          </a:xfrm>
        </p:grpSpPr>
        <p:sp>
          <p:nvSpPr>
            <p:cNvPr id="4" name="Rectángulo redondeado 3"/>
            <p:cNvSpPr/>
            <p:nvPr/>
          </p:nvSpPr>
          <p:spPr>
            <a:xfrm>
              <a:off x="1017617" y="1651256"/>
              <a:ext cx="1828522" cy="244698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Sistema Presupuestario</a:t>
              </a:r>
              <a:endParaRPr lang="es-AR" sz="1350" b="1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3516762" y="1628971"/>
              <a:ext cx="1760253" cy="244698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Reglas de Negocio – Compras y Contrataciones</a:t>
              </a:r>
              <a:endParaRPr lang="es-AR" sz="1350" b="1" dirty="0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7497244" y="1628971"/>
              <a:ext cx="1550344" cy="244698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Registro de Constructores</a:t>
              </a:r>
              <a:endParaRPr lang="es-AR" sz="1350" b="1" dirty="0"/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9610251" y="1651256"/>
              <a:ext cx="1606452" cy="2446986"/>
            </a:xfrm>
            <a:prstGeom prst="roundRect">
              <a:avLst/>
            </a:prstGeom>
            <a:solidFill>
              <a:srgbClr val="00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TAD – Ventanilla Única</a:t>
              </a:r>
            </a:p>
            <a:p>
              <a:pPr algn="ctr"/>
              <a:endParaRPr lang="es-MX" sz="1350" b="1" dirty="0"/>
            </a:p>
            <a:p>
              <a:pPr algn="ctr"/>
              <a:endParaRPr lang="es-MX" sz="1350" b="1" dirty="0"/>
            </a:p>
            <a:p>
              <a:pPr algn="ctr"/>
              <a:r>
                <a:rPr lang="es-MX" sz="1350" b="1" dirty="0"/>
                <a:t>GUP</a:t>
              </a:r>
              <a:endParaRPr lang="es-AR" sz="1350" b="1" dirty="0"/>
            </a:p>
          </p:txBody>
        </p:sp>
        <p:cxnSp>
          <p:nvCxnSpPr>
            <p:cNvPr id="7" name="Conector recto 6"/>
            <p:cNvCxnSpPr/>
            <p:nvPr/>
          </p:nvCxnSpPr>
          <p:spPr>
            <a:xfrm flipV="1">
              <a:off x="9624591" y="2976722"/>
              <a:ext cx="160645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redondeado 20"/>
            <p:cNvSpPr/>
            <p:nvPr/>
          </p:nvSpPr>
          <p:spPr>
            <a:xfrm>
              <a:off x="5905817" y="1660923"/>
              <a:ext cx="1484206" cy="244698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/>
                <a:t>Ejecución de Contratos</a:t>
              </a:r>
              <a:endParaRPr lang="es-AR" sz="1350" b="1" dirty="0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1368475" y="4565416"/>
              <a:ext cx="6283702" cy="1432078"/>
              <a:chOff x="1274903" y="4298564"/>
              <a:chExt cx="6283702" cy="143207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Rectángulo redondeado 7"/>
              <p:cNvSpPr/>
              <p:nvPr/>
            </p:nvSpPr>
            <p:spPr>
              <a:xfrm>
                <a:off x="1274903" y="4298564"/>
                <a:ext cx="6283702" cy="140595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350" dirty="0"/>
                  <a:t>	</a:t>
                </a:r>
                <a:endParaRPr lang="es-AR" sz="1350" dirty="0"/>
              </a:p>
              <a:p>
                <a:pPr algn="ctr"/>
                <a:endParaRPr lang="es-AR" sz="1350" dirty="0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2871989" y="4610637"/>
                <a:ext cx="2210587" cy="6771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sz="1350" b="1" dirty="0">
                    <a:solidFill>
                      <a:schemeClr val="bg1"/>
                    </a:solidFill>
                  </a:rPr>
                  <a:t>Expediente 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Electrónico </a:t>
                </a:r>
                <a:endParaRPr lang="es-AR" sz="13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4987194" y="4426945"/>
                <a:ext cx="2433248" cy="12311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sz="1350" b="1" dirty="0">
                    <a:solidFill>
                      <a:schemeClr val="bg1"/>
                    </a:solidFill>
                  </a:rPr>
                  <a:t>EE Compras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EE Incumplimientos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EE Redeterminaciones</a:t>
                </a:r>
              </a:p>
              <a:p>
                <a:r>
                  <a:rPr lang="es-MX" sz="1350" b="1" dirty="0">
                    <a:solidFill>
                      <a:schemeClr val="bg1"/>
                    </a:solidFill>
                  </a:rPr>
                  <a:t>EE Pagos</a:t>
                </a:r>
                <a:endParaRPr lang="es-AR" sz="135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Conector recto 21"/>
              <p:cNvCxnSpPr/>
              <p:nvPr/>
            </p:nvCxnSpPr>
            <p:spPr>
              <a:xfrm>
                <a:off x="4803820" y="4324690"/>
                <a:ext cx="0" cy="140595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ector recto de flecha 31"/>
            <p:cNvCxnSpPr/>
            <p:nvPr/>
          </p:nvCxnSpPr>
          <p:spPr>
            <a:xfrm flipV="1">
              <a:off x="4392841" y="4074354"/>
              <a:ext cx="4047" cy="50457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V="1">
              <a:off x="6619728" y="4115020"/>
              <a:ext cx="0" cy="47101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>
              <a:endCxn id="15" idx="2"/>
            </p:cNvCxnSpPr>
            <p:nvPr/>
          </p:nvCxnSpPr>
          <p:spPr>
            <a:xfrm flipV="1">
              <a:off x="7631123" y="4098242"/>
              <a:ext cx="2782355" cy="828069"/>
            </a:xfrm>
            <a:prstGeom prst="bentConnector2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lecha izquierda y derecha 52"/>
          <p:cNvSpPr/>
          <p:nvPr/>
        </p:nvSpPr>
        <p:spPr>
          <a:xfrm>
            <a:off x="3877806" y="2988791"/>
            <a:ext cx="478783" cy="5723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54" name="Flecha izquierda y derecha 53"/>
          <p:cNvSpPr/>
          <p:nvPr/>
        </p:nvSpPr>
        <p:spPr>
          <a:xfrm>
            <a:off x="2066440" y="2988791"/>
            <a:ext cx="478783" cy="5723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9" name="Flecha izquierda y derecha 78"/>
          <p:cNvSpPr/>
          <p:nvPr/>
        </p:nvSpPr>
        <p:spPr>
          <a:xfrm>
            <a:off x="2056202" y="2334057"/>
            <a:ext cx="2303723" cy="5806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80" name="Flecha izquierda y derecha 79"/>
          <p:cNvSpPr/>
          <p:nvPr/>
        </p:nvSpPr>
        <p:spPr>
          <a:xfrm>
            <a:off x="3877805" y="2481161"/>
            <a:ext cx="1674346" cy="58253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102" name="Flecha izquierda y derecha 101"/>
          <p:cNvSpPr/>
          <p:nvPr/>
        </p:nvSpPr>
        <p:spPr>
          <a:xfrm>
            <a:off x="6719450" y="3001284"/>
            <a:ext cx="423645" cy="5314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35" name="Rectángulo redondeado 31"/>
          <p:cNvSpPr/>
          <p:nvPr/>
        </p:nvSpPr>
        <p:spPr>
          <a:xfrm>
            <a:off x="6532321" y="4644983"/>
            <a:ext cx="1775657" cy="7056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b="1" dirty="0"/>
              <a:t>Ejecución</a:t>
            </a:r>
          </a:p>
        </p:txBody>
      </p:sp>
      <p:cxnSp>
        <p:nvCxnSpPr>
          <p:cNvPr id="38" name="Conector recto de flecha 31"/>
          <p:cNvCxnSpPr/>
          <p:nvPr/>
        </p:nvCxnSpPr>
        <p:spPr>
          <a:xfrm flipV="1">
            <a:off x="1457800" y="3947728"/>
            <a:ext cx="3047" cy="37842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38"/>
          <p:cNvCxnSpPr>
            <a:stCxn id="8" idx="3"/>
            <a:endCxn id="13" idx="2"/>
          </p:cNvCxnSpPr>
          <p:nvPr/>
        </p:nvCxnSpPr>
        <p:spPr>
          <a:xfrm flipV="1">
            <a:off x="5668804" y="3922805"/>
            <a:ext cx="466997" cy="894326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38"/>
          <p:cNvCxnSpPr>
            <a:endCxn id="35" idx="1"/>
          </p:cNvCxnSpPr>
          <p:nvPr/>
        </p:nvCxnSpPr>
        <p:spPr>
          <a:xfrm flipV="1">
            <a:off x="5659483" y="4997800"/>
            <a:ext cx="872838" cy="3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29708" y="1558031"/>
            <a:ext cx="26073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150" b="1" dirty="0">
                <a:solidFill>
                  <a:srgbClr val="009AD0"/>
                </a:solidFill>
              </a:rPr>
              <a:t>CONTRAT.AR</a:t>
            </a:r>
          </a:p>
        </p:txBody>
      </p:sp>
    </p:spTree>
    <p:extLst>
      <p:ext uri="{BB962C8B-B14F-4D97-AF65-F5344CB8AC3E}">
        <p14:creationId xmlns:p14="http://schemas.microsoft.com/office/powerpoint/2010/main" val="2715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" y="6374228"/>
            <a:ext cx="8955422" cy="379162"/>
          </a:xfrm>
          <a:prstGeom prst="rect">
            <a:avLst/>
          </a:prstGeom>
        </p:spPr>
      </p:pic>
      <p:cxnSp>
        <p:nvCxnSpPr>
          <p:cNvPr id="10" name="Shape 64"/>
          <p:cNvCxnSpPr/>
          <p:nvPr/>
        </p:nvCxnSpPr>
        <p:spPr>
          <a:xfrm>
            <a:off x="173259" y="6282216"/>
            <a:ext cx="8863651" cy="48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35 Rectángulo"/>
          <p:cNvSpPr/>
          <p:nvPr/>
        </p:nvSpPr>
        <p:spPr>
          <a:xfrm>
            <a:off x="2586537" y="824872"/>
            <a:ext cx="623673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dirty="0"/>
              <a:t>Sistema de apoyo y control de la gestión de Compras y Contrataciones que llevan adelante las entidades gubernamentales, permitiendo la participación </a:t>
            </a:r>
            <a:r>
              <a:rPr lang="es-AR" b="1" dirty="0"/>
              <a:t>a distancia </a:t>
            </a:r>
            <a:r>
              <a:rPr lang="es-AR" dirty="0"/>
              <a:t>de los compradores, proveedores y la comunidad.</a:t>
            </a:r>
          </a:p>
        </p:txBody>
      </p:sp>
      <p:sp>
        <p:nvSpPr>
          <p:cNvPr id="18" name="41 Flecha abajo"/>
          <p:cNvSpPr/>
          <p:nvPr/>
        </p:nvSpPr>
        <p:spPr>
          <a:xfrm rot="16200000">
            <a:off x="2188315" y="1189567"/>
            <a:ext cx="197899" cy="35739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20" name="Rectángulo redondeado 19"/>
          <p:cNvSpPr/>
          <p:nvPr/>
        </p:nvSpPr>
        <p:spPr>
          <a:xfrm>
            <a:off x="208030" y="1030641"/>
            <a:ext cx="1807925" cy="6975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b="1" dirty="0"/>
              <a:t>COMPR.AR</a:t>
            </a:r>
          </a:p>
        </p:txBody>
      </p:sp>
      <p:sp>
        <p:nvSpPr>
          <p:cNvPr id="21" name="35 Rectángulo"/>
          <p:cNvSpPr/>
          <p:nvPr/>
        </p:nvSpPr>
        <p:spPr>
          <a:xfrm>
            <a:off x="2590558" y="2104673"/>
            <a:ext cx="623673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defRPr/>
            </a:pPr>
            <a:r>
              <a:rPr lang="es-AR" dirty="0"/>
              <a:t>Sistema de contratación y gestión de Obra Pública permitiendo consolidar en una plataforma todo el ciclo de vida de la obra y resolviendo simultáneamente la cuestión administrativa y la </a:t>
            </a:r>
            <a:r>
              <a:rPr lang="es-AR" b="1" dirty="0"/>
              <a:t>interacción con el constructor</a:t>
            </a:r>
            <a:r>
              <a:rPr lang="es-AR" dirty="0"/>
              <a:t>.</a:t>
            </a:r>
          </a:p>
        </p:txBody>
      </p:sp>
      <p:sp>
        <p:nvSpPr>
          <p:cNvPr id="22" name="41 Flecha abajo"/>
          <p:cNvSpPr/>
          <p:nvPr/>
        </p:nvSpPr>
        <p:spPr>
          <a:xfrm rot="16200000">
            <a:off x="2166764" y="2267053"/>
            <a:ext cx="197899" cy="35739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23" name="Rectángulo redondeado 22"/>
          <p:cNvSpPr/>
          <p:nvPr/>
        </p:nvSpPr>
        <p:spPr>
          <a:xfrm>
            <a:off x="183771" y="2085022"/>
            <a:ext cx="1807925" cy="72145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b="1" dirty="0"/>
              <a:t>CONTRAT.AR</a:t>
            </a:r>
          </a:p>
        </p:txBody>
      </p:sp>
      <p:sp>
        <p:nvSpPr>
          <p:cNvPr id="24" name="35 Rectángulo"/>
          <p:cNvSpPr/>
          <p:nvPr/>
        </p:nvSpPr>
        <p:spPr>
          <a:xfrm>
            <a:off x="2586537" y="3292528"/>
            <a:ext cx="622061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Módulo que habilita a los oferentes a participar de una </a:t>
            </a:r>
            <a:r>
              <a:rPr lang="es-AR" b="1" dirty="0"/>
              <a:t>compulsa electrónica e interactiva de precios </a:t>
            </a:r>
            <a:r>
              <a:rPr lang="es-AR" dirty="0"/>
              <a:t>para determina la mejor propuesta económica en procesos que generan </a:t>
            </a:r>
            <a:r>
              <a:rPr lang="es-AR" b="1" dirty="0"/>
              <a:t>recursos</a:t>
            </a:r>
            <a:r>
              <a:rPr lang="es-AR" dirty="0"/>
              <a:t> para el Estado Nacional. Es posible realizar subastas de bienes muebles; bienes inmuebles y bienes intangibles.</a:t>
            </a:r>
          </a:p>
          <a:p>
            <a:pPr algn="just"/>
            <a:r>
              <a:rPr lang="es-AR" sz="1350" dirty="0"/>
              <a:t> </a:t>
            </a:r>
          </a:p>
        </p:txBody>
      </p:sp>
      <p:sp>
        <p:nvSpPr>
          <p:cNvPr id="25" name="41 Flecha abajo"/>
          <p:cNvSpPr/>
          <p:nvPr/>
        </p:nvSpPr>
        <p:spPr>
          <a:xfrm rot="16200000">
            <a:off x="2199595" y="3498119"/>
            <a:ext cx="197899" cy="35739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26" name="Rectángulo redondeado 25"/>
          <p:cNvSpPr/>
          <p:nvPr/>
        </p:nvSpPr>
        <p:spPr>
          <a:xfrm>
            <a:off x="208030" y="3304380"/>
            <a:ext cx="1807925" cy="6673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b="1" dirty="0"/>
              <a:t>SUBAST.AR</a:t>
            </a:r>
            <a:endParaRPr lang="es-AR" sz="1350" b="1" dirty="0"/>
          </a:p>
        </p:txBody>
      </p:sp>
      <p:sp>
        <p:nvSpPr>
          <p:cNvPr id="30" name="35 Rectángulo"/>
          <p:cNvSpPr/>
          <p:nvPr/>
        </p:nvSpPr>
        <p:spPr>
          <a:xfrm>
            <a:off x="2586537" y="4841529"/>
            <a:ext cx="6236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Módulo que registra en forma automática el </a:t>
            </a:r>
            <a:r>
              <a:rPr lang="es-AR" b="1" dirty="0"/>
              <a:t>alta, baja y movimiento actualizado de los bienes patrimoniales, de uso y de consumo</a:t>
            </a:r>
            <a:r>
              <a:rPr lang="es-AR" dirty="0"/>
              <a:t> de los organismos, su contabilización y valuación, en forma integrada con </a:t>
            </a:r>
            <a:r>
              <a:rPr lang="es-AR" dirty="0" err="1"/>
              <a:t>Compra.Ar</a:t>
            </a:r>
            <a:r>
              <a:rPr lang="es-AR" dirty="0"/>
              <a:t> y </a:t>
            </a:r>
            <a:r>
              <a:rPr lang="es-AR" dirty="0" err="1"/>
              <a:t>Contrat.Ar</a:t>
            </a:r>
            <a:r>
              <a:rPr lang="es-AR" dirty="0"/>
              <a:t>.</a:t>
            </a:r>
          </a:p>
        </p:txBody>
      </p:sp>
      <p:sp>
        <p:nvSpPr>
          <p:cNvPr id="31" name="41 Flecha abajo"/>
          <p:cNvSpPr/>
          <p:nvPr/>
        </p:nvSpPr>
        <p:spPr>
          <a:xfrm rot="16200000">
            <a:off x="2190440" y="5124984"/>
            <a:ext cx="197899" cy="35739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32" name="Rectángulo redondeado 31"/>
          <p:cNvSpPr/>
          <p:nvPr/>
        </p:nvSpPr>
        <p:spPr>
          <a:xfrm>
            <a:off x="214707" y="4923493"/>
            <a:ext cx="1807925" cy="7056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b="1" dirty="0"/>
              <a:t>Bienes Patrimoniales y Almacenes</a:t>
            </a:r>
          </a:p>
        </p:txBody>
      </p:sp>
      <p:sp>
        <p:nvSpPr>
          <p:cNvPr id="35" name="6 Título"/>
          <p:cNvSpPr txBox="1">
            <a:spLocks/>
          </p:cNvSpPr>
          <p:nvPr/>
        </p:nvSpPr>
        <p:spPr>
          <a:xfrm>
            <a:off x="0" y="-14422"/>
            <a:ext cx="9144000" cy="675248"/>
          </a:xfrm>
          <a:prstGeom prst="rect">
            <a:avLst/>
          </a:prstGeom>
          <a:solidFill>
            <a:srgbClr val="0072B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3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38" y="254939"/>
            <a:ext cx="2457485" cy="136527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02138" y="114665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Modelo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98" y="247176"/>
            <a:ext cx="1060873" cy="143472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339383" y="179815"/>
            <a:ext cx="2957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9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70 Conector recto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83 CuadroTexto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+mn-cs"/>
              </a:rPr>
              <a:t>Esquema de Doble W/F Paralelo (EE - GEDO)</a:t>
            </a:r>
          </a:p>
        </p:txBody>
      </p:sp>
      <p:sp>
        <p:nvSpPr>
          <p:cNvPr id="36" name="50 CuadroTexto"/>
          <p:cNvSpPr txBox="1">
            <a:spLocks noChangeArrowheads="1"/>
          </p:cNvSpPr>
          <p:nvPr/>
        </p:nvSpPr>
        <p:spPr bwMode="auto">
          <a:xfrm>
            <a:off x="323528" y="1484784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>
                <a:latin typeface="Calibri" pitchFamily="34" charset="0"/>
              </a:rPr>
              <a:t>EE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1879730" y="1628675"/>
            <a:ext cx="1368425" cy="14446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48" name="47 Flecha derecha"/>
          <p:cNvSpPr/>
          <p:nvPr/>
        </p:nvSpPr>
        <p:spPr>
          <a:xfrm>
            <a:off x="4183191" y="1628675"/>
            <a:ext cx="1296988" cy="14446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50" name="49 Flecha derecha"/>
          <p:cNvSpPr/>
          <p:nvPr/>
        </p:nvSpPr>
        <p:spPr>
          <a:xfrm>
            <a:off x="6416804" y="1628675"/>
            <a:ext cx="1295400" cy="14446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52" name="51 CuadroTexto"/>
          <p:cNvSpPr txBox="1">
            <a:spLocks noChangeArrowheads="1"/>
          </p:cNvSpPr>
          <p:nvPr/>
        </p:nvSpPr>
        <p:spPr bwMode="auto">
          <a:xfrm>
            <a:off x="366840" y="2493863"/>
            <a:ext cx="964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b="1" dirty="0">
                <a:latin typeface="Calibri" pitchFamily="34" charset="0"/>
              </a:rPr>
              <a:t>GEDO</a:t>
            </a:r>
          </a:p>
        </p:txBody>
      </p:sp>
      <p:sp>
        <p:nvSpPr>
          <p:cNvPr id="53" name="52 Flecha doblada"/>
          <p:cNvSpPr/>
          <p:nvPr/>
        </p:nvSpPr>
        <p:spPr>
          <a:xfrm>
            <a:off x="2959229" y="1844577"/>
            <a:ext cx="288925" cy="3673475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" name="53 Flecha abajo"/>
          <p:cNvSpPr/>
          <p:nvPr/>
        </p:nvSpPr>
        <p:spPr>
          <a:xfrm>
            <a:off x="3608517" y="1917602"/>
            <a:ext cx="142875" cy="71913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68" name="67 Flecha abajo"/>
          <p:cNvSpPr/>
          <p:nvPr/>
        </p:nvSpPr>
        <p:spPr>
          <a:xfrm flipH="1">
            <a:off x="3608517" y="3068539"/>
            <a:ext cx="142875" cy="79216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70" name="69 Flecha derecha"/>
          <p:cNvSpPr/>
          <p:nvPr/>
        </p:nvSpPr>
        <p:spPr>
          <a:xfrm>
            <a:off x="4183191" y="4005164"/>
            <a:ext cx="1296988" cy="1444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cxnSp>
        <p:nvCxnSpPr>
          <p:cNvPr id="74" name="73 Conector recto de flecha"/>
          <p:cNvCxnSpPr/>
          <p:nvPr/>
        </p:nvCxnSpPr>
        <p:spPr>
          <a:xfrm rot="5400000">
            <a:off x="4953129" y="2876451"/>
            <a:ext cx="1943100" cy="25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Flecha derecha"/>
          <p:cNvSpPr/>
          <p:nvPr/>
        </p:nvSpPr>
        <p:spPr>
          <a:xfrm>
            <a:off x="6416804" y="4005164"/>
            <a:ext cx="1295400" cy="1444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cxnSp>
        <p:nvCxnSpPr>
          <p:cNvPr id="77" name="76 Conector recto de flecha"/>
          <p:cNvCxnSpPr/>
          <p:nvPr/>
        </p:nvCxnSpPr>
        <p:spPr>
          <a:xfrm rot="5400000">
            <a:off x="7185154" y="2876451"/>
            <a:ext cx="1943100" cy="25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Flecha abajo"/>
          <p:cNvSpPr/>
          <p:nvPr/>
        </p:nvSpPr>
        <p:spPr>
          <a:xfrm>
            <a:off x="8144005" y="4294089"/>
            <a:ext cx="144462" cy="57467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79" name="78 Flecha izquierda"/>
          <p:cNvSpPr/>
          <p:nvPr/>
        </p:nvSpPr>
        <p:spPr>
          <a:xfrm>
            <a:off x="1879729" y="4797325"/>
            <a:ext cx="6337300" cy="14446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cxnSp>
        <p:nvCxnSpPr>
          <p:cNvPr id="81" name="80 Conector recto de flecha"/>
          <p:cNvCxnSpPr/>
          <p:nvPr/>
        </p:nvCxnSpPr>
        <p:spPr>
          <a:xfrm rot="5400000">
            <a:off x="978823" y="4256781"/>
            <a:ext cx="79216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Flecha abajo"/>
          <p:cNvSpPr/>
          <p:nvPr/>
        </p:nvSpPr>
        <p:spPr>
          <a:xfrm>
            <a:off x="1303467" y="5086252"/>
            <a:ext cx="144463" cy="93503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84" name="83 Flecha doblada hacia arriba"/>
          <p:cNvSpPr/>
          <p:nvPr/>
        </p:nvSpPr>
        <p:spPr>
          <a:xfrm>
            <a:off x="1374905" y="5733952"/>
            <a:ext cx="2376487" cy="287337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86" name="85 Flecha izquierda"/>
          <p:cNvSpPr/>
          <p:nvPr/>
        </p:nvSpPr>
        <p:spPr>
          <a:xfrm>
            <a:off x="2959229" y="5445025"/>
            <a:ext cx="288925" cy="14446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>
              <a:latin typeface="Calibri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943104" y="1485800"/>
            <a:ext cx="91440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Tarea  1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3248154" y="1485800"/>
            <a:ext cx="91440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Tarea  2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480179" y="1485800"/>
            <a:ext cx="91440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Tarea  3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7712204" y="1485800"/>
            <a:ext cx="91440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Tarea  4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3131840" y="2636737"/>
            <a:ext cx="1030714" cy="431800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 err="1">
                <a:solidFill>
                  <a:schemeClr val="bg1"/>
                </a:solidFill>
                <a:latin typeface="Calibri" pitchFamily="34" charset="0"/>
              </a:rPr>
              <a:t>Asignador</a:t>
            </a:r>
            <a:endParaRPr lang="es-A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3131840" y="3860702"/>
            <a:ext cx="1030714" cy="433387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Productor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5480179" y="3860702"/>
            <a:ext cx="914400" cy="433387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Revisor</a:t>
            </a:r>
          </a:p>
        </p:txBody>
      </p:sp>
      <p:sp>
        <p:nvSpPr>
          <p:cNvPr id="76" name="75 Rectángulo"/>
          <p:cNvSpPr/>
          <p:nvPr/>
        </p:nvSpPr>
        <p:spPr>
          <a:xfrm>
            <a:off x="7712204" y="3860702"/>
            <a:ext cx="914400" cy="433387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Revisor</a:t>
            </a:r>
          </a:p>
        </p:txBody>
      </p:sp>
      <p:sp>
        <p:nvSpPr>
          <p:cNvPr id="80" name="79 Rectángulo"/>
          <p:cNvSpPr/>
          <p:nvPr/>
        </p:nvSpPr>
        <p:spPr>
          <a:xfrm>
            <a:off x="943104" y="4652862"/>
            <a:ext cx="914400" cy="433388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Revisor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943104" y="3428900"/>
            <a:ext cx="914400" cy="431800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Otra </a:t>
            </a:r>
            <a:r>
              <a:rPr lang="es-AR" sz="1400" b="1" dirty="0" err="1">
                <a:solidFill>
                  <a:schemeClr val="bg1"/>
                </a:solidFill>
                <a:latin typeface="Calibri" pitchFamily="34" charset="0"/>
              </a:rPr>
              <a:t>Repart</a:t>
            </a: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5" name="84 Rectángulo"/>
          <p:cNvSpPr/>
          <p:nvPr/>
        </p:nvSpPr>
        <p:spPr>
          <a:xfrm>
            <a:off x="3248154" y="5302150"/>
            <a:ext cx="914400" cy="431800"/>
          </a:xfrm>
          <a:prstGeom prst="rect">
            <a:avLst/>
          </a:prstGeom>
          <a:solidFill>
            <a:srgbClr val="689FD6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Firmante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499992" y="4941168"/>
            <a:ext cx="4428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Firma Conjunta, Metadatos, Reservados,</a:t>
            </a:r>
          </a:p>
          <a:p>
            <a:r>
              <a:rPr lang="es-AR" dirty="0" smtClean="0"/>
              <a:t>Plantilla, Importado, Controlado, Repartición,</a:t>
            </a:r>
          </a:p>
          <a:p>
            <a:r>
              <a:rPr lang="es-AR" dirty="0" smtClean="0"/>
              <a:t>Usuarios, Apoderamientos, Jerarquías, etc.</a:t>
            </a:r>
          </a:p>
        </p:txBody>
      </p:sp>
      <p:sp>
        <p:nvSpPr>
          <p:cNvPr id="41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42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" name="1 Rectángulo"/>
          <p:cNvSpPr/>
          <p:nvPr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Gestión Documental Electrónica (GDE) - Solución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8" grpId="0" animBg="1"/>
      <p:bldP spid="50" grpId="0" animBg="1"/>
      <p:bldP spid="52" grpId="0"/>
      <p:bldP spid="54" grpId="0" animBg="1"/>
      <p:bldP spid="68" grpId="0" animBg="1"/>
      <p:bldP spid="70" grpId="0" animBg="1"/>
      <p:bldP spid="75" grpId="0" animBg="1"/>
      <p:bldP spid="78" grpId="0" animBg="1"/>
      <p:bldP spid="79" grpId="0" animBg="1"/>
      <p:bldP spid="83" grpId="0" animBg="1"/>
      <p:bldP spid="86" grpId="0" animBg="1"/>
      <p:bldP spid="38" grpId="0" animBg="1"/>
      <p:bldP spid="40" grpId="0" animBg="1"/>
      <p:bldP spid="49" grpId="0" animBg="1"/>
      <p:bldP spid="51" grpId="0" animBg="1"/>
      <p:bldP spid="67" grpId="0" animBg="1"/>
      <p:bldP spid="69" grpId="0" animBg="1"/>
      <p:bldP spid="72" grpId="0" animBg="1"/>
      <p:bldP spid="76" grpId="0" animBg="1"/>
      <p:bldP spid="80" grpId="0" animBg="1"/>
      <p:bldP spid="82" grpId="0" animBg="1"/>
      <p:bldP spid="85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64"/>
          <p:cNvCxnSpPr/>
          <p:nvPr/>
        </p:nvCxnSpPr>
        <p:spPr>
          <a:xfrm>
            <a:off x="91771" y="6286988"/>
            <a:ext cx="8863651" cy="48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6 Título"/>
          <p:cNvSpPr txBox="1">
            <a:spLocks/>
          </p:cNvSpPr>
          <p:nvPr/>
        </p:nvSpPr>
        <p:spPr>
          <a:xfrm>
            <a:off x="0" y="13028"/>
            <a:ext cx="9144000" cy="675248"/>
          </a:xfrm>
          <a:prstGeom prst="rect">
            <a:avLst/>
          </a:prstGeom>
          <a:solidFill>
            <a:srgbClr val="0072BB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3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491"/>
            <a:ext cx="8955422" cy="37916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1219" y="184397"/>
            <a:ext cx="468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Estado </a:t>
            </a:r>
            <a:r>
              <a:rPr lang="es-MX" b="1" dirty="0" smtClean="0">
                <a:solidFill>
                  <a:schemeClr val="bg1"/>
                </a:solidFill>
              </a:rPr>
              <a:t>Actual</a:t>
            </a:r>
            <a:endParaRPr lang="es-AR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14370" y="200611"/>
            <a:ext cx="3686125" cy="300082"/>
            <a:chOff x="7053865" y="258984"/>
            <a:chExt cx="4914833" cy="40010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2051" y="359149"/>
              <a:ext cx="3276647" cy="182036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65" y="348799"/>
              <a:ext cx="1414497" cy="191296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8452512" y="258984"/>
              <a:ext cx="394284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350" dirty="0">
                  <a:solidFill>
                    <a:schemeClr val="bg1"/>
                  </a:solidFill>
                </a:rPr>
                <a:t>/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87624" y="935736"/>
            <a:ext cx="70567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s-MX" sz="2000" dirty="0"/>
              <a:t>Estrategia de implementación</a:t>
            </a:r>
            <a:r>
              <a:rPr lang="es-MX" sz="2000" b="1" dirty="0"/>
              <a:t> total en todo el Sector Público Nacional</a:t>
            </a:r>
            <a:r>
              <a:rPr lang="es-MX" sz="2000" dirty="0" smtClean="0"/>
              <a:t>.</a:t>
            </a:r>
            <a:endParaRPr lang="es-MX" sz="2000" dirty="0"/>
          </a:p>
          <a:p>
            <a:pPr>
              <a:spcAft>
                <a:spcPts val="4200"/>
              </a:spcAft>
            </a:pPr>
            <a:r>
              <a:rPr lang="es-MX" sz="2000" b="1" dirty="0"/>
              <a:t>23 </a:t>
            </a:r>
            <a:r>
              <a:rPr lang="es-MX" sz="2000" dirty="0"/>
              <a:t>Ministerios y </a:t>
            </a:r>
            <a:r>
              <a:rPr lang="es-MX" sz="2000" b="1" dirty="0"/>
              <a:t>55 </a:t>
            </a:r>
            <a:r>
              <a:rPr lang="es-MX" sz="2000" dirty="0"/>
              <a:t>Organismos Descentralizados (</a:t>
            </a:r>
            <a:r>
              <a:rPr lang="es-MX" sz="2000" dirty="0" err="1"/>
              <a:t>Sep</a:t>
            </a:r>
            <a:r>
              <a:rPr lang="es-MX" sz="2000" dirty="0"/>
              <a:t> 2017</a:t>
            </a:r>
            <a:r>
              <a:rPr lang="es-MX" sz="2000" dirty="0" smtClean="0"/>
              <a:t>).</a:t>
            </a:r>
            <a:endParaRPr lang="es-MX" sz="2000" dirty="0"/>
          </a:p>
          <a:p>
            <a:pPr>
              <a:spcAft>
                <a:spcPts val="4200"/>
              </a:spcAft>
            </a:pPr>
            <a:r>
              <a:rPr lang="es-MX" sz="2000" b="1" dirty="0" smtClean="0"/>
              <a:t>34.025</a:t>
            </a:r>
            <a:r>
              <a:rPr lang="es-MX" sz="2000" dirty="0" smtClean="0"/>
              <a:t> </a:t>
            </a:r>
            <a:r>
              <a:rPr lang="es-MX" sz="2000" dirty="0"/>
              <a:t>Proveedores Inscriptos</a:t>
            </a:r>
            <a:r>
              <a:rPr lang="es-MX" sz="2000" dirty="0" smtClean="0"/>
              <a:t>.</a:t>
            </a:r>
            <a:endParaRPr lang="es-MX" sz="2000" dirty="0"/>
          </a:p>
          <a:p>
            <a:pPr>
              <a:spcAft>
                <a:spcPts val="4200"/>
              </a:spcAft>
            </a:pPr>
            <a:r>
              <a:rPr lang="es-MX" sz="2000" dirty="0"/>
              <a:t>Más de </a:t>
            </a:r>
            <a:r>
              <a:rPr lang="es-MX" sz="2000" b="1" dirty="0" smtClean="0"/>
              <a:t>25.000 </a:t>
            </a:r>
            <a:r>
              <a:rPr lang="es-MX" sz="2000" dirty="0"/>
              <a:t>Usuarios operando</a:t>
            </a:r>
            <a:r>
              <a:rPr lang="es-MX" sz="2000" dirty="0" smtClean="0"/>
              <a:t>.</a:t>
            </a:r>
            <a:endParaRPr lang="es-MX" sz="2000" dirty="0"/>
          </a:p>
          <a:p>
            <a:pPr>
              <a:spcAft>
                <a:spcPts val="4200"/>
              </a:spcAft>
            </a:pPr>
            <a:r>
              <a:rPr lang="es-MX" sz="2000" dirty="0"/>
              <a:t>Mayor Concurrencia 	</a:t>
            </a:r>
            <a:r>
              <a:rPr lang="es-MX" sz="2000" b="1" dirty="0"/>
              <a:t>6,6</a:t>
            </a:r>
            <a:r>
              <a:rPr lang="es-MX" sz="2000" dirty="0"/>
              <a:t> ofertas promedio vs </a:t>
            </a:r>
            <a:r>
              <a:rPr lang="es-MX" sz="2000" b="1" dirty="0"/>
              <a:t>2,1 </a:t>
            </a:r>
            <a:r>
              <a:rPr lang="es-MX" sz="2000" dirty="0"/>
              <a:t>en papel</a:t>
            </a:r>
            <a:r>
              <a:rPr lang="es-MX" sz="2000" dirty="0" smtClean="0"/>
              <a:t>.         </a:t>
            </a:r>
            <a:endParaRPr lang="es-MX" sz="2000" dirty="0"/>
          </a:p>
          <a:p>
            <a:pPr>
              <a:spcAft>
                <a:spcPts val="4200"/>
              </a:spcAft>
            </a:pPr>
            <a:r>
              <a:rPr lang="es-MX" sz="2000" b="1" dirty="0"/>
              <a:t>$ </a:t>
            </a:r>
            <a:r>
              <a:rPr lang="es-MX" sz="2000" b="1" dirty="0" smtClean="0"/>
              <a:t>117.118 </a:t>
            </a:r>
            <a:r>
              <a:rPr lang="es-MX" sz="2000" dirty="0"/>
              <a:t>Millones de pesos en transacciones</a:t>
            </a:r>
            <a:r>
              <a:rPr lang="es-MX" sz="2000" dirty="0" smtClean="0"/>
              <a:t>.</a:t>
            </a:r>
            <a:endParaRPr lang="es-AR" sz="2000" dirty="0"/>
          </a:p>
        </p:txBody>
      </p:sp>
      <p:sp>
        <p:nvSpPr>
          <p:cNvPr id="19" name="Rectángulo 18"/>
          <p:cNvSpPr/>
          <p:nvPr/>
        </p:nvSpPr>
        <p:spPr>
          <a:xfrm>
            <a:off x="426655" y="935736"/>
            <a:ext cx="388784" cy="55723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19"/>
          <p:cNvSpPr/>
          <p:nvPr/>
        </p:nvSpPr>
        <p:spPr>
          <a:xfrm>
            <a:off x="453705" y="2908914"/>
            <a:ext cx="274493" cy="41174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426655" y="4598991"/>
            <a:ext cx="273453" cy="41018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21"/>
          <p:cNvSpPr/>
          <p:nvPr/>
        </p:nvSpPr>
        <p:spPr>
          <a:xfrm>
            <a:off x="467478" y="5429859"/>
            <a:ext cx="273453" cy="41018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ángulo 22"/>
          <p:cNvSpPr/>
          <p:nvPr/>
        </p:nvSpPr>
        <p:spPr>
          <a:xfrm>
            <a:off x="480755" y="2041065"/>
            <a:ext cx="273453" cy="41018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Picture 2" descr="http://icon-icons.com/icons2/11/PNG/256/customer_person_people_man_you_16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6" y="3732243"/>
            <a:ext cx="388784" cy="3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41 Flecha abajo"/>
          <p:cNvSpPr/>
          <p:nvPr/>
        </p:nvSpPr>
        <p:spPr>
          <a:xfrm rot="16200000">
            <a:off x="3669274" y="4698695"/>
            <a:ext cx="73216" cy="28398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32575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608735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0" y="-34834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Firma Digital Cloud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(Servicio </a:t>
            </a:r>
            <a:r>
              <a:rPr lang="es-AR" sz="2400" b="1" dirty="0">
                <a:solidFill>
                  <a:schemeClr val="bg1"/>
                </a:solidFill>
                <a:latin typeface="Calibri" pitchFamily="34" charset="0"/>
              </a:rPr>
              <a:t>Autenticación a Distancia con Certificado en 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Custodia)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4333"/>
            <a:ext cx="9144000" cy="5541739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Servicio </a:t>
            </a:r>
            <a:r>
              <a:rPr lang="es-AR" sz="2400" b="1" dirty="0">
                <a:solidFill>
                  <a:schemeClr val="bg1"/>
                </a:solidFill>
                <a:latin typeface="Calibri" pitchFamily="34" charset="0"/>
              </a:rPr>
              <a:t>de 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Autenticación Central (</a:t>
            </a:r>
            <a:r>
              <a:rPr lang="es-AR" sz="2400" b="1" dirty="0" err="1" smtClean="0">
                <a:solidFill>
                  <a:schemeClr val="bg1"/>
                </a:solidFill>
                <a:latin typeface="Calibri" pitchFamily="34" charset="0"/>
              </a:rPr>
              <a:t>Autentic.Ar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81691" y="1024796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smtClean="0"/>
              <a:t>Libros Digitales de SAS</a:t>
            </a:r>
            <a:endParaRPr lang="es-AR" sz="2800" dirty="0"/>
          </a:p>
        </p:txBody>
      </p:sp>
      <p:sp>
        <p:nvSpPr>
          <p:cNvPr id="7" name="Marcador de contenido 11"/>
          <p:cNvSpPr>
            <a:spLocks noGrp="1"/>
          </p:cNvSpPr>
          <p:nvPr>
            <p:ph sz="half" idx="2"/>
          </p:nvPr>
        </p:nvSpPr>
        <p:spPr>
          <a:xfrm>
            <a:off x="713739" y="1681512"/>
            <a:ext cx="3119005" cy="2582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>
                <a:cs typeface="Gotham Light" pitchFamily="50" charset="0"/>
              </a:rPr>
              <a:t>Implementar libros digitales para llevar los libros societarios de las Sociedades Anónimas Simplificadas (SAS), </a:t>
            </a:r>
            <a:r>
              <a:rPr lang="es-AR" dirty="0">
                <a:cs typeface="Gotham Light" pitchFamily="50" charset="0"/>
              </a:rPr>
              <a:t>eliminando la necesidad de llevar el libro en formato papel.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03" y="1492989"/>
            <a:ext cx="4696671" cy="2500988"/>
          </a:xfrm>
          <a:prstGeom prst="rect">
            <a:avLst/>
          </a:prstGeom>
        </p:spPr>
      </p:pic>
      <p:sp>
        <p:nvSpPr>
          <p:cNvPr id="8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9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Blockchain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Marcador de texto 1"/>
          <p:cNvSpPr>
            <a:spLocks noGrp="1"/>
          </p:cNvSpPr>
          <p:nvPr>
            <p:ph type="body" idx="1"/>
          </p:nvPr>
        </p:nvSpPr>
        <p:spPr>
          <a:xfrm>
            <a:off x="879322" y="4375027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smtClean="0"/>
              <a:t>BORA</a:t>
            </a:r>
            <a:endParaRPr lang="es-AR" sz="2800" dirty="0"/>
          </a:p>
        </p:txBody>
      </p:sp>
      <p:sp>
        <p:nvSpPr>
          <p:cNvPr id="13" name="Marcador de contenido 11"/>
          <p:cNvSpPr>
            <a:spLocks noGrp="1"/>
          </p:cNvSpPr>
          <p:nvPr>
            <p:ph sz="half" idx="2"/>
          </p:nvPr>
        </p:nvSpPr>
        <p:spPr>
          <a:xfrm>
            <a:off x="879322" y="4858589"/>
            <a:ext cx="3790951" cy="120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Certificación de ediciones digitales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575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66450" y="951664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err="1" smtClean="0"/>
              <a:t>Compr.Ar</a:t>
            </a:r>
            <a:r>
              <a:rPr lang="es-ES" sz="2800" dirty="0" smtClean="0"/>
              <a:t> y </a:t>
            </a:r>
            <a:r>
              <a:rPr lang="es-ES" sz="2800" dirty="0" err="1" smtClean="0"/>
              <a:t>Contrat.Ar</a:t>
            </a:r>
            <a:endParaRPr lang="es-AR" sz="2800" dirty="0"/>
          </a:p>
        </p:txBody>
      </p:sp>
      <p:sp>
        <p:nvSpPr>
          <p:cNvPr id="7" name="Marcador de contenido 11"/>
          <p:cNvSpPr>
            <a:spLocks noGrp="1"/>
          </p:cNvSpPr>
          <p:nvPr>
            <p:ph sz="half" idx="2"/>
          </p:nvPr>
        </p:nvSpPr>
        <p:spPr>
          <a:xfrm>
            <a:off x="466450" y="1603213"/>
            <a:ext cx="3790951" cy="54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Oferta de proveedores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88120"/>
            <a:ext cx="4325066" cy="3320253"/>
          </a:xfrm>
          <a:prstGeom prst="rect">
            <a:avLst/>
          </a:prstGeom>
        </p:spPr>
      </p:pic>
      <p:sp>
        <p:nvSpPr>
          <p:cNvPr id="8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9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Blockchain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83568" y="996681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smtClean="0"/>
              <a:t>Apostilla Electrónica</a:t>
            </a:r>
            <a:endParaRPr lang="es-AR" sz="28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63" y="2132856"/>
            <a:ext cx="3540653" cy="3191172"/>
          </a:xfrm>
        </p:spPr>
      </p:pic>
      <p:sp>
        <p:nvSpPr>
          <p:cNvPr id="7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8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Blockchain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86853" y="908720"/>
            <a:ext cx="3813139" cy="619274"/>
          </a:xfrm>
        </p:spPr>
        <p:txBody>
          <a:bodyPr anchor="t">
            <a:normAutofit fontScale="92500"/>
          </a:bodyPr>
          <a:lstStyle/>
          <a:p>
            <a:r>
              <a:rPr lang="es-ES" sz="2800" dirty="0" smtClean="0"/>
              <a:t>Diversas Oportunidades:</a:t>
            </a:r>
            <a:endParaRPr lang="es-AR" sz="2800" dirty="0"/>
          </a:p>
        </p:txBody>
      </p:sp>
      <p:sp>
        <p:nvSpPr>
          <p:cNvPr id="7" name="Marcador de contenido 11"/>
          <p:cNvSpPr>
            <a:spLocks noGrp="1"/>
          </p:cNvSpPr>
          <p:nvPr>
            <p:ph sz="half" idx="2"/>
          </p:nvPr>
        </p:nvSpPr>
        <p:spPr>
          <a:xfrm>
            <a:off x="686853" y="1581015"/>
            <a:ext cx="6621451" cy="386421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AR" sz="2800" dirty="0" smtClean="0"/>
              <a:t>Registro </a:t>
            </a:r>
            <a:r>
              <a:rPr lang="es-AR" sz="2800" dirty="0"/>
              <a:t>de propiedad </a:t>
            </a:r>
            <a:r>
              <a:rPr lang="es-AR" sz="2800" dirty="0" smtClean="0"/>
              <a:t>automotor.</a:t>
            </a:r>
            <a:endParaRPr lang="es-AR" sz="2800" dirty="0"/>
          </a:p>
          <a:p>
            <a:pPr>
              <a:lnSpc>
                <a:spcPct val="200000"/>
              </a:lnSpc>
            </a:pPr>
            <a:r>
              <a:rPr lang="es-AR" sz="2800" dirty="0" smtClean="0"/>
              <a:t>Registro </a:t>
            </a:r>
            <a:r>
              <a:rPr lang="es-AR" sz="2800" dirty="0"/>
              <a:t>de propiedad </a:t>
            </a:r>
            <a:r>
              <a:rPr lang="es-AR" sz="2800" dirty="0" smtClean="0"/>
              <a:t>inmueble.</a:t>
            </a:r>
            <a:endParaRPr lang="es-AR" sz="2800" dirty="0"/>
          </a:p>
          <a:p>
            <a:pPr>
              <a:lnSpc>
                <a:spcPct val="200000"/>
              </a:lnSpc>
            </a:pPr>
            <a:r>
              <a:rPr lang="es-AR" sz="2800" dirty="0" smtClean="0"/>
              <a:t>Registro </a:t>
            </a:r>
            <a:r>
              <a:rPr lang="es-AR" sz="2800" dirty="0"/>
              <a:t>Legajo Multipropósito (RLM</a:t>
            </a:r>
            <a:r>
              <a:rPr lang="es-AR" sz="2800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s-ES_tradnl" sz="2800" dirty="0" smtClean="0"/>
              <a:t>Registro de Dominios de Internet.</a:t>
            </a:r>
            <a:endParaRPr lang="es-AR" sz="2800" dirty="0"/>
          </a:p>
        </p:txBody>
      </p:sp>
      <p:sp>
        <p:nvSpPr>
          <p:cNvPr id="8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Blockchain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10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333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10707" y="963980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smtClean="0"/>
              <a:t>Modelo </a:t>
            </a:r>
            <a:r>
              <a:rPr lang="es-ES" sz="2800" dirty="0" err="1"/>
              <a:t>C</a:t>
            </a:r>
            <a:r>
              <a:rPr lang="es-ES" sz="2800" dirty="0" err="1" smtClean="0"/>
              <a:t>onsortivo</a:t>
            </a:r>
            <a:endParaRPr lang="es-AR" sz="2800" dirty="0"/>
          </a:p>
        </p:txBody>
      </p:sp>
      <p:sp>
        <p:nvSpPr>
          <p:cNvPr id="7" name="Marcador de contenido 11"/>
          <p:cNvSpPr>
            <a:spLocks noGrp="1"/>
          </p:cNvSpPr>
          <p:nvPr>
            <p:ph sz="half" idx="2"/>
          </p:nvPr>
        </p:nvSpPr>
        <p:spPr>
          <a:xfrm>
            <a:off x="710707" y="1700808"/>
            <a:ext cx="3790951" cy="258248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Federación de Mineros.</a:t>
            </a:r>
          </a:p>
          <a:p>
            <a:r>
              <a:rPr lang="es-ES" sz="2800" dirty="0" smtClean="0"/>
              <a:t>Público.</a:t>
            </a:r>
          </a:p>
          <a:p>
            <a:r>
              <a:rPr lang="es-ES" sz="2800" dirty="0" smtClean="0"/>
              <a:t>Economía de procesamiento.</a:t>
            </a:r>
          </a:p>
        </p:txBody>
      </p:sp>
      <p:sp>
        <p:nvSpPr>
          <p:cNvPr id="5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8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Blockchain</a:t>
            </a:r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 Federal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Marcador de texto 1"/>
          <p:cNvSpPr>
            <a:spLocks noGrp="1"/>
          </p:cNvSpPr>
          <p:nvPr>
            <p:ph type="body" idx="1"/>
          </p:nvPr>
        </p:nvSpPr>
        <p:spPr>
          <a:xfrm>
            <a:off x="4807990" y="963980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smtClean="0"/>
              <a:t>Políticas</a:t>
            </a:r>
            <a:endParaRPr lang="es-AR" sz="2800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7990" y="1700808"/>
            <a:ext cx="4147194" cy="258248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Abierta.</a:t>
            </a:r>
          </a:p>
          <a:p>
            <a:r>
              <a:rPr lang="es-ES" sz="2800" dirty="0" smtClean="0"/>
              <a:t>Auditable.</a:t>
            </a:r>
          </a:p>
          <a:p>
            <a:r>
              <a:rPr lang="es-ES" sz="2800" dirty="0" smtClean="0"/>
              <a:t>Sin </a:t>
            </a:r>
            <a:r>
              <a:rPr lang="es-ES" sz="2800" dirty="0" err="1" smtClean="0"/>
              <a:t>criptomoneda</a:t>
            </a:r>
            <a:r>
              <a:rPr lang="es-ES" sz="2800" dirty="0" smtClean="0"/>
              <a:t> asociada.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086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81049" y="887701"/>
            <a:ext cx="5906844" cy="619274"/>
          </a:xfrm>
        </p:spPr>
        <p:txBody>
          <a:bodyPr anchor="t">
            <a:normAutofit/>
          </a:bodyPr>
          <a:lstStyle/>
          <a:p>
            <a:r>
              <a:rPr lang="es-ES" sz="2800" dirty="0" smtClean="0"/>
              <a:t>Actores</a:t>
            </a:r>
            <a:endParaRPr lang="es-AR" sz="2800" dirty="0"/>
          </a:p>
        </p:txBody>
      </p:sp>
      <p:sp>
        <p:nvSpPr>
          <p:cNvPr id="7" name="Marcador de contenido 11"/>
          <p:cNvSpPr>
            <a:spLocks noGrp="1"/>
          </p:cNvSpPr>
          <p:nvPr>
            <p:ph sz="half" idx="2"/>
          </p:nvPr>
        </p:nvSpPr>
        <p:spPr>
          <a:xfrm>
            <a:off x="781049" y="1506974"/>
            <a:ext cx="8017991" cy="4586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/>
              <a:t>Cámara Argentina de Internet (CABASE).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Redes de Interconexión Universitaria (RIU).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Poder Ejecutivo Nacional (Distintos Centros de Cómputo).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Gobiernos Provinciales y GCABA.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Empresas Privadas</a:t>
            </a:r>
            <a:r>
              <a:rPr lang="es-ES" sz="2800" dirty="0"/>
              <a:t> </a:t>
            </a:r>
            <a:r>
              <a:rPr lang="es-ES" sz="2800" dirty="0" smtClean="0"/>
              <a:t>y Públicas.</a:t>
            </a:r>
          </a:p>
          <a:p>
            <a:pPr marL="0" indent="0">
              <a:buNone/>
            </a:pPr>
            <a:endParaRPr lang="es-AR" sz="2800" dirty="0"/>
          </a:p>
        </p:txBody>
      </p:sp>
      <p:sp>
        <p:nvSpPr>
          <p:cNvPr id="5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8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bg1"/>
                </a:solidFill>
                <a:latin typeface="Calibri" pitchFamily="34" charset="0"/>
              </a:rPr>
              <a:t>Blockchain</a:t>
            </a:r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 Federal</a:t>
            </a:r>
            <a:endParaRPr lang="es-A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6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1 Rectángulo"/>
          <p:cNvSpPr/>
          <p:nvPr/>
        </p:nvSpPr>
        <p:spPr>
          <a:xfrm>
            <a:off x="0" y="10404"/>
            <a:ext cx="9144000" cy="754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XVI Congreso </a:t>
            </a:r>
            <a:r>
              <a:rPr lang="es-AR" sz="2400" b="1" dirty="0" err="1" smtClean="0"/>
              <a:t>Int</a:t>
            </a:r>
            <a:r>
              <a:rPr lang="es-AR" sz="2400" b="1" dirty="0" smtClean="0"/>
              <a:t>. </a:t>
            </a:r>
            <a:r>
              <a:rPr lang="es-AR" sz="2400" b="1" dirty="0" err="1" smtClean="0"/>
              <a:t>Inov</a:t>
            </a:r>
            <a:r>
              <a:rPr lang="es-AR" sz="2400" b="1" dirty="0" smtClean="0"/>
              <a:t>. Tecno. Informática</a:t>
            </a:r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                  Bs. As. – Sept 2018</a:t>
            </a:r>
            <a:endParaRPr lang="es-AR" sz="2400" dirty="0"/>
          </a:p>
        </p:txBody>
      </p:sp>
      <p:pic>
        <p:nvPicPr>
          <p:cNvPr id="8" name="12 Imagen" descr="IC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6"/>
          <p:cNvSpPr txBox="1"/>
          <p:nvPr/>
        </p:nvSpPr>
        <p:spPr>
          <a:xfrm>
            <a:off x="323528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Ministerio de </a:t>
            </a:r>
            <a:r>
              <a:rPr lang="e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Modernización </a:t>
            </a:r>
            <a:r>
              <a:rPr lang="e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la Nación</a:t>
            </a:r>
          </a:p>
        </p:txBody>
      </p:sp>
    </p:spTree>
    <p:extLst>
      <p:ext uri="{BB962C8B-B14F-4D97-AF65-F5344CB8AC3E}">
        <p14:creationId xmlns:p14="http://schemas.microsoft.com/office/powerpoint/2010/main" val="40439750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1 Rectángulo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  <a:latin typeface="Calibri" pitchFamily="34" charset="0"/>
              </a:rPr>
              <a:t>Gestión Documental Electrónica – Estrategia de Implementación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267271" y="1124744"/>
            <a:ext cx="2665413" cy="1366837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/>
              <a:t>FASE 1</a:t>
            </a:r>
          </a:p>
          <a:p>
            <a:pPr algn="ctr"/>
            <a:endParaRPr lang="es-ES" sz="1000" b="1" dirty="0" smtClean="0"/>
          </a:p>
          <a:p>
            <a:pPr algn="ctr"/>
            <a:r>
              <a:rPr lang="es-ES" sz="1600" b="1" dirty="0" smtClean="0"/>
              <a:t>Módulo Comunicaciones</a:t>
            </a:r>
          </a:p>
          <a:p>
            <a:pPr algn="ctr"/>
            <a:r>
              <a:rPr lang="es-ES" sz="1600" b="1" dirty="0" smtClean="0"/>
              <a:t> Oficiales Electrónicas</a:t>
            </a:r>
            <a:endParaRPr lang="es-ES" sz="1600" b="1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267271" y="2870876"/>
            <a:ext cx="2665413" cy="1366837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/>
              <a:t>FASE 2</a:t>
            </a:r>
          </a:p>
          <a:p>
            <a:pPr algn="ctr"/>
            <a:endParaRPr lang="es-ES" sz="1000" b="1" dirty="0" smtClean="0"/>
          </a:p>
          <a:p>
            <a:pPr algn="ctr"/>
            <a:r>
              <a:rPr lang="es-ES" sz="1600" b="1" dirty="0" smtClean="0"/>
              <a:t>Generador Electrónico</a:t>
            </a:r>
          </a:p>
          <a:p>
            <a:pPr algn="ctr"/>
            <a:r>
              <a:rPr lang="es-ES" sz="1600" b="1" dirty="0" smtClean="0"/>
              <a:t> de Documentos Oficiales</a:t>
            </a:r>
            <a:endParaRPr lang="es-ES" sz="1600" b="1" dirty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1259738" y="4597753"/>
            <a:ext cx="2665413" cy="1366837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/>
              <a:t>FASE 3</a:t>
            </a:r>
          </a:p>
          <a:p>
            <a:pPr algn="ctr"/>
            <a:endParaRPr lang="es-ES" sz="1000" b="1" dirty="0" smtClean="0"/>
          </a:p>
          <a:p>
            <a:pPr algn="ctr"/>
            <a:r>
              <a:rPr lang="es-ES" sz="1600" b="1" dirty="0" smtClean="0"/>
              <a:t>Expediente Electrónico</a:t>
            </a:r>
          </a:p>
          <a:p>
            <a:pPr algn="ctr"/>
            <a:r>
              <a:rPr lang="es-ES" sz="1600" b="1" dirty="0" smtClean="0"/>
              <a:t> Registro / Legajo</a:t>
            </a:r>
            <a:endParaRPr lang="es-ES" sz="1600" b="1" dirty="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148064" y="1143999"/>
            <a:ext cx="2665413" cy="1366837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/>
              <a:t>FASE 5</a:t>
            </a:r>
          </a:p>
          <a:p>
            <a:pPr algn="ctr"/>
            <a:endParaRPr lang="es-ES" sz="1000" b="1" dirty="0" smtClean="0"/>
          </a:p>
          <a:p>
            <a:pPr algn="ctr"/>
            <a:r>
              <a:rPr lang="es-ES" sz="1600" b="1" dirty="0" err="1" smtClean="0"/>
              <a:t>Work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Flow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Designer</a:t>
            </a:r>
            <a:endParaRPr lang="es-ES" sz="1600" b="1" dirty="0" smtClean="0"/>
          </a:p>
          <a:p>
            <a:pPr algn="ctr"/>
            <a:r>
              <a:rPr lang="es-ES" sz="1600" b="1" dirty="0"/>
              <a:t>y</a:t>
            </a:r>
            <a:r>
              <a:rPr lang="es-ES" sz="1600" b="1" dirty="0" smtClean="0"/>
              <a:t> Motor de Reglas</a:t>
            </a:r>
            <a:endParaRPr lang="es-ES" sz="1600" b="1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148064" y="2890930"/>
            <a:ext cx="2665413" cy="1366837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/>
              <a:t>FASE 4</a:t>
            </a:r>
          </a:p>
          <a:p>
            <a:pPr algn="ctr"/>
            <a:endParaRPr lang="es-ES" sz="1000" b="1" dirty="0" smtClean="0"/>
          </a:p>
          <a:p>
            <a:pPr algn="ctr"/>
            <a:r>
              <a:rPr lang="es-ES" sz="1600" b="1" dirty="0" smtClean="0"/>
              <a:t>Formularios Controlados</a:t>
            </a:r>
          </a:p>
          <a:p>
            <a:pPr algn="ctr"/>
            <a:r>
              <a:rPr lang="es-ES" sz="1600" b="1" dirty="0" smtClean="0"/>
              <a:t> de Documentos Oficiales</a:t>
            </a:r>
            <a:endParaRPr lang="es-ES" sz="1600" b="1" dirty="0"/>
          </a:p>
        </p:txBody>
      </p:sp>
      <p:sp>
        <p:nvSpPr>
          <p:cNvPr id="30" name="9 Flecha arriba"/>
          <p:cNvSpPr/>
          <p:nvPr/>
        </p:nvSpPr>
        <p:spPr>
          <a:xfrm>
            <a:off x="6238454" y="2530091"/>
            <a:ext cx="484632" cy="360040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10 Flecha arriba"/>
          <p:cNvSpPr/>
          <p:nvPr/>
        </p:nvSpPr>
        <p:spPr>
          <a:xfrm rot="10800000">
            <a:off x="2350128" y="2506531"/>
            <a:ext cx="484632" cy="352309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10 Flecha arriba"/>
          <p:cNvSpPr/>
          <p:nvPr/>
        </p:nvSpPr>
        <p:spPr>
          <a:xfrm rot="10800000">
            <a:off x="2357661" y="4236596"/>
            <a:ext cx="484632" cy="352309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6 Flecha doblada hacia arriba"/>
          <p:cNvSpPr/>
          <p:nvPr/>
        </p:nvSpPr>
        <p:spPr>
          <a:xfrm>
            <a:off x="3967585" y="4287320"/>
            <a:ext cx="2808312" cy="1131444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50979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808944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220373" y="766465"/>
            <a:ext cx="849694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AR" sz="2400" b="1" dirty="0" smtClean="0"/>
              <a:t>100</a:t>
            </a:r>
            <a:r>
              <a:rPr lang="es-AR" sz="2400" b="1" dirty="0"/>
              <a:t>% trámites en GDE </a:t>
            </a:r>
            <a:r>
              <a:rPr lang="es-AR" sz="2400" dirty="0"/>
              <a:t>en </a:t>
            </a:r>
            <a:r>
              <a:rPr lang="es-AR" sz="2400" b="1" dirty="0"/>
              <a:t>todos</a:t>
            </a:r>
            <a:r>
              <a:rPr lang="es-AR" sz="2400" dirty="0"/>
              <a:t> los </a:t>
            </a:r>
            <a:r>
              <a:rPr lang="es-AR" sz="2400" b="1" dirty="0" smtClean="0"/>
              <a:t>22</a:t>
            </a:r>
            <a:r>
              <a:rPr lang="es-AR" sz="2400" dirty="0" smtClean="0"/>
              <a:t> Ministerios </a:t>
            </a:r>
            <a:r>
              <a:rPr lang="es-AR" sz="2400" dirty="0"/>
              <a:t>y en </a:t>
            </a:r>
            <a:r>
              <a:rPr lang="es-AR" sz="2400" b="1" dirty="0" smtClean="0"/>
              <a:t>124 </a:t>
            </a:r>
            <a:r>
              <a:rPr lang="es-AR" sz="2400" dirty="0" smtClean="0"/>
              <a:t>Organismos</a:t>
            </a:r>
            <a:r>
              <a:rPr lang="es-AR" sz="2400" dirty="0"/>
              <a:t>, </a:t>
            </a:r>
            <a:r>
              <a:rPr lang="es-AR" sz="2400" b="1" dirty="0" smtClean="0"/>
              <a:t>195.000</a:t>
            </a:r>
            <a:r>
              <a:rPr lang="es-AR" sz="2400" dirty="0" smtClean="0"/>
              <a:t> </a:t>
            </a:r>
            <a:r>
              <a:rPr lang="es-AR" sz="2400" dirty="0"/>
              <a:t>usuarios firmando digitalmente.</a:t>
            </a:r>
            <a:endParaRPr lang="es-AR" sz="24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b="1" dirty="0"/>
              <a:t>GEDO Documentos  Digitales</a:t>
            </a:r>
            <a:r>
              <a:rPr lang="es-AR" sz="2400" dirty="0"/>
              <a:t>: </a:t>
            </a:r>
            <a:r>
              <a:rPr lang="es-AR" sz="2400" dirty="0" smtClean="0"/>
              <a:t>82.127.449</a:t>
            </a:r>
            <a:endParaRPr lang="es-AR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b="1" dirty="0"/>
              <a:t>EE : </a:t>
            </a:r>
            <a:r>
              <a:rPr lang="es-AR" sz="2400" dirty="0" smtClean="0"/>
              <a:t>8.256.410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b="1" dirty="0" smtClean="0"/>
              <a:t>Trámites </a:t>
            </a:r>
            <a:r>
              <a:rPr lang="es-AR" sz="2400" b="1" dirty="0"/>
              <a:t>Electrónicos en EE: </a:t>
            </a:r>
            <a:r>
              <a:rPr lang="es-AR" sz="2400" dirty="0" smtClean="0"/>
              <a:t>3.789</a:t>
            </a:r>
            <a:endParaRPr lang="es-AR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b="1" dirty="0"/>
              <a:t>TAD:  </a:t>
            </a:r>
            <a:r>
              <a:rPr lang="es-AR" sz="2400" dirty="0" smtClean="0"/>
              <a:t>1.140 </a:t>
            </a:r>
            <a:r>
              <a:rPr lang="es-AR" sz="2400" dirty="0"/>
              <a:t>trámites,  </a:t>
            </a:r>
            <a:r>
              <a:rPr lang="es-AR" sz="2400" dirty="0" smtClean="0"/>
              <a:t>3.017.584 </a:t>
            </a:r>
            <a:r>
              <a:rPr lang="es-AR" sz="2400" dirty="0"/>
              <a:t>operaciones.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b="1" dirty="0"/>
              <a:t>RLM</a:t>
            </a:r>
            <a:r>
              <a:rPr lang="es-AR" sz="2400" b="1" dirty="0" smtClean="0"/>
              <a:t>: </a:t>
            </a:r>
            <a:r>
              <a:rPr lang="es-AR" sz="2400" dirty="0" smtClean="0"/>
              <a:t>107 </a:t>
            </a:r>
            <a:r>
              <a:rPr lang="es-AR" sz="2400" dirty="0"/>
              <a:t>Registros con </a:t>
            </a:r>
            <a:r>
              <a:rPr lang="es-AR" sz="2400" dirty="0" smtClean="0"/>
              <a:t>1.954.673 </a:t>
            </a:r>
            <a:r>
              <a:rPr lang="es-AR" sz="2400" dirty="0"/>
              <a:t>casos.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b="1" dirty="0"/>
              <a:t>LUE: </a:t>
            </a:r>
            <a:r>
              <a:rPr lang="es-AR" sz="2400" dirty="0" smtClean="0"/>
              <a:t>250.536 </a:t>
            </a:r>
            <a:r>
              <a:rPr lang="es-AR" sz="2400" dirty="0"/>
              <a:t>Legajos.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AR" sz="2400" b="1" dirty="0" err="1"/>
              <a:t>Compr.Ar</a:t>
            </a:r>
            <a:r>
              <a:rPr lang="es-AR" sz="2400" b="1" dirty="0" smtClean="0"/>
              <a:t>: </a:t>
            </a:r>
            <a:r>
              <a:rPr lang="es-AR" sz="2400" dirty="0" smtClean="0"/>
              <a:t>13.075 Procesos, </a:t>
            </a:r>
            <a:r>
              <a:rPr lang="es-AR" sz="2400" dirty="0"/>
              <a:t>$ </a:t>
            </a:r>
            <a:r>
              <a:rPr lang="es-AR" sz="2400" dirty="0" smtClean="0"/>
              <a:t>124.5559 </a:t>
            </a:r>
            <a:r>
              <a:rPr lang="es-AR" sz="2400" dirty="0"/>
              <a:t>MM, 34.025 Proveedores </a:t>
            </a:r>
            <a:r>
              <a:rPr lang="es-AR" sz="2400" dirty="0" err="1"/>
              <a:t>reempadronados</a:t>
            </a:r>
            <a:r>
              <a:rPr lang="es-AR" sz="2400" dirty="0"/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AR" sz="2400" b="1" dirty="0" err="1"/>
              <a:t>Contrat.Ar</a:t>
            </a:r>
            <a:r>
              <a:rPr lang="es-AR" sz="2400" b="1" dirty="0"/>
              <a:t>: </a:t>
            </a:r>
            <a:r>
              <a:rPr lang="es-AR" sz="2400" dirty="0" smtClean="0"/>
              <a:t>79 Procesos de Obra, </a:t>
            </a:r>
            <a:r>
              <a:rPr lang="es-AR" sz="2400" dirty="0"/>
              <a:t>$ </a:t>
            </a:r>
            <a:r>
              <a:rPr lang="es-AR" sz="2400" dirty="0" smtClean="0"/>
              <a:t>23.567 MM, 478 Contratistas.        </a:t>
            </a:r>
            <a:endParaRPr lang="es-ES" sz="32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0" y="-31481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Calibri" pitchFamily="34" charset="0"/>
              </a:rPr>
              <a:t>Resultados Concretos</a:t>
            </a: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926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220373" y="672977"/>
            <a:ext cx="29834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Provincias:</a:t>
            </a:r>
          </a:p>
          <a:p>
            <a:pPr>
              <a:spcAft>
                <a:spcPts val="1200"/>
              </a:spcAft>
            </a:pPr>
            <a:endParaRPr lang="es-MX" sz="800" b="1" dirty="0" smtClean="0"/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C.A.B.A.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Mendoza.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Santa Fe.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Catamarca.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Buenos Aires.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Neuquén.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Tierra del Fuego.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0" y="-31481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Calibri" pitchFamily="34" charset="0"/>
              </a:rPr>
              <a:t>Resultados Concretos</a:t>
            </a: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4860033" y="774354"/>
            <a:ext cx="30963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Firmadas:</a:t>
            </a:r>
          </a:p>
          <a:p>
            <a:pPr>
              <a:spcAft>
                <a:spcPts val="1200"/>
              </a:spcAft>
            </a:pPr>
            <a:endParaRPr lang="es-MX" sz="800" b="1" dirty="0" smtClean="0"/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Chaco.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Corrientes.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Entre Ríos.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Santiago del Estero.</a:t>
            </a:r>
          </a:p>
          <a:p>
            <a:pPr>
              <a:spcAft>
                <a:spcPts val="1200"/>
              </a:spcAft>
            </a:pPr>
            <a:r>
              <a:rPr lang="es-E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Jujuy.</a:t>
            </a:r>
          </a:p>
          <a:p>
            <a:pPr>
              <a:spcAft>
                <a:spcPts val="1200"/>
              </a:spcAft>
            </a:pPr>
            <a:r>
              <a:rPr lang="es-E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Tucumán.</a:t>
            </a:r>
            <a:endParaRPr lang="es-ES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370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456083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467042" y="666373"/>
            <a:ext cx="2407411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Municipios:</a:t>
            </a:r>
          </a:p>
          <a:p>
            <a:pPr>
              <a:spcAft>
                <a:spcPts val="1200"/>
              </a:spcAft>
            </a:pPr>
            <a:endParaRPr lang="es-MX" sz="1000" b="1" dirty="0" smtClean="0"/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Pergamino.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Campana.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3 de Febrero.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Quilmes.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San Nicolás.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Pilar.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San Miguel.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Magdalena</a:t>
            </a:r>
            <a:endParaRPr lang="es-ES" sz="32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0" y="-31481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Calibri" pitchFamily="34" charset="0"/>
              </a:rPr>
              <a:t>Resultados Concretos</a:t>
            </a: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3109544" y="697133"/>
            <a:ext cx="2398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La Plata.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Morón.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Rosario.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Córdoba.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San Martín.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Vicente López.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San Pedro.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Malvinas Argentinas.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Olavarría</a:t>
            </a:r>
            <a:endParaRPr lang="es-ES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5707916" y="697401"/>
            <a:ext cx="282452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Firmados: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Salta.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Mar del Plata.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9 de Julio.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Coronel Suarez.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Tandil.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Pinamar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865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220373" y="766465"/>
            <a:ext cx="442363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Otros no APN:</a:t>
            </a:r>
            <a:endParaRPr lang="es-MX" sz="1000" b="1" dirty="0" smtClean="0"/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Univ. de Córdoba.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Puerto de La Plata.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Puerto de Bahía Blanca.</a:t>
            </a:r>
          </a:p>
          <a:p>
            <a:pPr>
              <a:spcAft>
                <a:spcPts val="1200"/>
              </a:spcAft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Univ. de Buenos Aires.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Entidad Binacional </a:t>
            </a: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Yacyretá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AySA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Acumar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Corporación </a:t>
            </a: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Pto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 Madero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0" y="-31481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Calibri" pitchFamily="34" charset="0"/>
              </a:rPr>
              <a:t>Resultados Concretos</a:t>
            </a: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4644008" y="1403078"/>
            <a:ext cx="442363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Tandanor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Renatea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Hosp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s-MX" sz="28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Garraham</a:t>
            </a:r>
            <a:r>
              <a:rPr lang="es-MX" sz="28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Polo 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Tecnológico.</a:t>
            </a:r>
            <a:endParaRPr lang="es-MX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Camesa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MX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Belgrano 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Cargas.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Hosp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 Posadas.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Incucai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6361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" y="1196751"/>
            <a:ext cx="8240059" cy="4286103"/>
          </a:xfrm>
          <a:prstGeom prst="rect">
            <a:avLst/>
          </a:prstGeom>
        </p:spPr>
      </p:pic>
      <p:sp>
        <p:nvSpPr>
          <p:cNvPr id="23" name="Shape 66"/>
          <p:cNvSpPr txBox="1"/>
          <p:nvPr/>
        </p:nvSpPr>
        <p:spPr>
          <a:xfrm>
            <a:off x="220373" y="6381328"/>
            <a:ext cx="3199499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Ministerio de Modernización de la Nación</a:t>
            </a:r>
          </a:p>
        </p:txBody>
      </p:sp>
      <p:pic>
        <p:nvPicPr>
          <p:cNvPr id="24" name="Shape 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32240" y="6373439"/>
            <a:ext cx="2066800" cy="44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hape 64"/>
          <p:cNvCxnSpPr/>
          <p:nvPr/>
        </p:nvCxnSpPr>
        <p:spPr>
          <a:xfrm>
            <a:off x="159875" y="6343885"/>
            <a:ext cx="8767899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220373" y="766465"/>
            <a:ext cx="442363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Otros no APN:</a:t>
            </a:r>
            <a:endParaRPr lang="es-MX" sz="1000" b="1" dirty="0" smtClean="0"/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Intercargo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Energas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Casa Moneda.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BICE.</a:t>
            </a: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Inst. del </a:t>
            </a:r>
            <a:r>
              <a:rPr lang="es-MX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Cancer</a:t>
            </a: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ES" sz="2800" b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Correo Argentino</a:t>
            </a:r>
            <a:r>
              <a:rPr lang="es-ES" sz="2800" b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" sz="2800" b="1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0" y="-31481"/>
            <a:ext cx="9144000" cy="573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Calibri" pitchFamily="34" charset="0"/>
              </a:rPr>
              <a:t>Resultados Concretos</a:t>
            </a: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4572000" y="766465"/>
            <a:ext cx="442363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b="1" dirty="0" smtClean="0"/>
              <a:t>Firmados:</a:t>
            </a:r>
            <a:endParaRPr lang="es-MX" sz="2800" b="1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s-MX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Cámara de Diputados de la Nación.</a:t>
            </a:r>
          </a:p>
          <a:p>
            <a:pPr>
              <a:spcAft>
                <a:spcPts val="1200"/>
              </a:spcAft>
            </a:pPr>
            <a:r>
              <a:rPr lang="es-ES" sz="28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Senado de la Nación</a:t>
            </a:r>
            <a:r>
              <a:rPr lang="es-E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ES" sz="2800" b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Audit</a:t>
            </a:r>
            <a:r>
              <a:rPr lang="es-E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. Gral. de la Nación.</a:t>
            </a:r>
            <a:endParaRPr lang="es-ES" sz="2800" b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649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3465</TotalTime>
  <Words>2346</Words>
  <Application>Microsoft Office PowerPoint</Application>
  <PresentationFormat>Presentación en pantalla (4:3)</PresentationFormat>
  <Paragraphs>541</Paragraphs>
  <Slides>39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Gotham Light</vt:lpstr>
      <vt:lpstr>Lato Light</vt:lpstr>
      <vt:lpstr>Lato Medium</vt:lpstr>
      <vt:lpstr>Roboto</vt:lpstr>
      <vt:lpstr>Times New Roman</vt:lpstr>
      <vt:lpstr>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Lula</dc:creator>
  <cp:lastModifiedBy>Usuario de Windows</cp:lastModifiedBy>
  <cp:revision>414</cp:revision>
  <cp:lastPrinted>2018-09-24T13:49:40Z</cp:lastPrinted>
  <dcterms:created xsi:type="dcterms:W3CDTF">2013-10-28T19:56:02Z</dcterms:created>
  <dcterms:modified xsi:type="dcterms:W3CDTF">2018-09-27T11:49:34Z</dcterms:modified>
</cp:coreProperties>
</file>